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D09"/>
    <a:srgbClr val="F7C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8" autoAdjust="0"/>
  </p:normalViewPr>
  <p:slideViewPr>
    <p:cSldViewPr snapToGrid="0">
      <p:cViewPr varScale="1">
        <p:scale>
          <a:sx n="79" d="100"/>
          <a:sy n="79" d="100"/>
        </p:scale>
        <p:origin x="821" y="86"/>
      </p:cViewPr>
      <p:guideLst>
        <p:guide orient="horz" pos="2160"/>
        <p:guide pos="211"/>
        <p:guide pos="3840"/>
        <p:guide pos="7491"/>
        <p:guide orient="horz" pos="4201"/>
        <p:guide orient="horz" pos="119"/>
        <p:guide orient="horz" pos="346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5812-5A50-4A70-957D-8D0D8AAFB1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AE7D-7F88-4029-958C-468CEC53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7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AE7D-7F88-4029-958C-468CEC53A4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5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AE7D-7F88-4029-958C-468CEC53A4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7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AE7D-7F88-4029-958C-468CEC53A4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8B602-14C1-DD54-C934-1FE5C6BD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E2E5B-09CF-D312-EC87-01C2B3EF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502F4-09C2-231E-26FA-788CACEA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9ACDC-6D2A-1BEF-510B-46F94B26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C7DD8-1CD9-4478-7140-DEB1A01E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6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1973A-4438-B9D1-4873-9D613D13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145F09-AB54-6AB2-D5D2-24D511A5A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7BE93-4F49-DBAB-B01A-DFA86F0B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F3D93-3FC5-E1F0-37CE-3B84991A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3FC28-1539-A8EB-23D2-025D0FBA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0F117A-4873-5F2F-674D-388F27C00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B8641-3F44-080E-295A-A8901FB1E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53BD26-BD76-C30A-3B94-78959A37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88C04-F027-A569-FFB7-94B8A082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B3ED0-D4B6-8FED-9B95-398BC43E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7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A3AD-7CBA-8389-DB9B-120017B9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56FB2-0E50-EF42-F3A9-F235B578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0AEF6-7FC5-9F1E-374A-96FD3861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49B9A-7549-3551-63A6-59CAC06F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122DD-6788-2A89-231C-F083E507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E812F-6EA2-B14F-EDC4-59BB605B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08381-6A5A-8AB9-D3E2-00001AEC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565BE-E2B0-2E42-1F2D-9BF25499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948C19-8A35-447F-B424-80CAB341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6C711-12D1-FF83-1732-1E4E8A11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DD434-691F-7003-D3EB-9DF2B74C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1A859-0ADD-180F-E328-5C2D95614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B2DFD3-BD42-543E-FFB8-8AF915F82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4546F-B99D-634D-B764-40056C0A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28824B-2146-3E48-11CF-12C8307B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49E28-D992-D3FB-F42F-C9D405AE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9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D9B14-868D-DAD4-B68C-D745F526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65DF8-7D66-7783-D6F4-4954C4FFA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BAFAB6-92ED-3B63-ADBD-52791E976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A24FB8-17EF-3C94-4DB8-C685F363D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5BD259-B915-9369-3B6B-D2DF8B6D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A21E7-9C97-CF53-6038-E5EFB45E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1D7F5A-AEB5-8C1F-4DEC-C11BC831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A097D1-8537-8AF3-B906-7B58B828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6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6AA3D-2155-2EEB-52B6-52DA9590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0C4C93-993F-5C7B-083D-C0793E29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A6AE9-E64F-6E3E-FA37-EAFF68FE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B41A01-A679-DE02-5153-44B0DC32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39E8D-4A40-21A9-3500-C61CA90F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1C1471-2B7F-2D47-7C93-3B513A59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CBB15B-8789-4CFD-1C3C-D87CDDF9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C624D-887A-6D8E-E510-BC9F9CF6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1C060-71A8-9C67-DF63-1864010B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4A1E1F-466A-E1D7-5249-0795A16EF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67B7FE-8FF7-F4D2-3DD4-BAD89643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455C2-BF64-6B50-FD5F-2DE4A163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99D36F-DC1B-924C-84E8-DD12A715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6E900-4D35-25FD-7AB7-386CFCF6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D35AFB-613A-5486-9B59-942ED5F66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2E7858-419C-0CDD-3C17-3DADD030D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63FF4-41E9-557E-0DE5-30374E36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187CA-994E-D841-F370-144F2CA8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BC1E9-6797-75E9-74B2-23092D86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7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64000">
              <a:schemeClr val="accent2">
                <a:lumMod val="45000"/>
                <a:lumOff val="55000"/>
              </a:schemeClr>
            </a:gs>
            <a:gs pos="9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C4B0D-92D4-6CC7-0001-7B1C3381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2E5C8-3872-D026-9DE1-2EE0198D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BC853-962E-FCB9-B2F2-F56DBD4A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C486-6A8A-418D-A350-743C523595D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8FBC0-B229-7AB3-6560-E1E307BCA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5841E-1E35-AB6C-510B-8965B598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63C3-DEBF-40C4-8AFE-5CC4CB46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64000">
              <a:schemeClr val="accent2">
                <a:lumMod val="45000"/>
                <a:lumOff val="55000"/>
              </a:schemeClr>
            </a:gs>
            <a:gs pos="9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id="{09A2F263-4A31-3A82-4DA5-909AB9D5173B}"/>
              </a:ext>
            </a:extLst>
          </p:cNvPr>
          <p:cNvSpPr/>
          <p:nvPr/>
        </p:nvSpPr>
        <p:spPr>
          <a:xfrm rot="19160918">
            <a:off x="6305222" y="-2305383"/>
            <a:ext cx="5945100" cy="5598434"/>
          </a:xfrm>
          <a:prstGeom prst="pentagon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329A77-B840-E2F2-83FA-6C7F1FA9E9D6}"/>
              </a:ext>
            </a:extLst>
          </p:cNvPr>
          <p:cNvSpPr/>
          <p:nvPr/>
        </p:nvSpPr>
        <p:spPr>
          <a:xfrm>
            <a:off x="8500533" y="-436880"/>
            <a:ext cx="4997239" cy="6695440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0"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78CBB-AB71-2CF5-B95C-C718BF83D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55147" y="297636"/>
            <a:ext cx="9144000" cy="2387600"/>
          </a:xfrm>
        </p:spPr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Колесова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E6CB4A-BF12-E388-F01D-0EC3CB69C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02" y="5679093"/>
            <a:ext cx="5708227" cy="165576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Bahnschrift Light" panose="020B0502040204020203" pitchFamily="34" charset="0"/>
              </a:rPr>
              <a:t>Учащиеся 9 «Б» класса школы №1231 им. В. Д. Поленова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D6261-D633-960C-B6E0-95F6FA807AD8}"/>
              </a:ext>
            </a:extLst>
          </p:cNvPr>
          <p:cNvSpPr txBox="1"/>
          <p:nvPr/>
        </p:nvSpPr>
        <p:spPr>
          <a:xfrm>
            <a:off x="133773" y="2413337"/>
            <a:ext cx="8031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Елена Федоровна</a:t>
            </a:r>
          </a:p>
        </p:txBody>
      </p:sp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id="{20954FE9-006E-4B66-348C-47A4A806F8C8}"/>
              </a:ext>
            </a:extLst>
          </p:cNvPr>
          <p:cNvSpPr/>
          <p:nvPr/>
        </p:nvSpPr>
        <p:spPr>
          <a:xfrm rot="19978231">
            <a:off x="-328208" y="5177743"/>
            <a:ext cx="2157196" cy="2075728"/>
          </a:xfrm>
          <a:prstGeom prst="pentagon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id="{67CF200B-5706-0D18-C6A9-6FD45E256591}"/>
              </a:ext>
            </a:extLst>
          </p:cNvPr>
          <p:cNvSpPr/>
          <p:nvPr/>
        </p:nvSpPr>
        <p:spPr>
          <a:xfrm rot="16739623">
            <a:off x="1907826" y="6344003"/>
            <a:ext cx="904240" cy="856061"/>
          </a:xfrm>
          <a:prstGeom prst="pentagon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FB2BD5-DAB6-26B5-8888-4234CBA11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99" b="89979" l="10000" r="93500">
                        <a14:foregroundMark x1="69700" y1="11087" x2="54500" y2="5757"/>
                        <a14:foregroundMark x1="54500" y1="5757" x2="36600" y2="6539"/>
                        <a14:foregroundMark x1="36600" y1="6539" x2="53600" y2="15068"/>
                        <a14:foregroundMark x1="53600" y1="15068" x2="70600" y2="12438"/>
                        <a14:foregroundMark x1="70600" y1="12438" x2="65000" y2="8458"/>
                        <a14:foregroundMark x1="38100" y1="7747" x2="27100" y2="12722"/>
                        <a14:foregroundMark x1="27100" y1="12722" x2="37600" y2="21535"/>
                        <a14:foregroundMark x1="37600" y1="21535" x2="47900" y2="19616"/>
                        <a14:foregroundMark x1="47900" y1="19616" x2="50700" y2="9311"/>
                        <a14:foregroundMark x1="50700" y1="9311" x2="36400" y2="7534"/>
                        <a14:foregroundMark x1="36400" y1="7534" x2="33700" y2="8671"/>
                        <a14:foregroundMark x1="44400" y1="8458" x2="29900" y2="12154"/>
                        <a14:foregroundMark x1="29900" y1="12154" x2="33200" y2="19758"/>
                        <a14:foregroundMark x1="33200" y1="19758" x2="50600" y2="19403"/>
                        <a14:foregroundMark x1="50600" y1="19403" x2="51200" y2="11940"/>
                        <a14:foregroundMark x1="51200" y1="11940" x2="42200" y2="9808"/>
                        <a14:foregroundMark x1="30000" y1="10021" x2="21500" y2="18337"/>
                        <a14:foregroundMark x1="21500" y1="18337" x2="18800" y2="27221"/>
                        <a14:foregroundMark x1="18800" y1="27221" x2="21900" y2="36247"/>
                        <a14:foregroundMark x1="21900" y1="36247" x2="38600" y2="29922"/>
                        <a14:foregroundMark x1="38600" y1="29922" x2="43000" y2="17555"/>
                        <a14:foregroundMark x1="43000" y1="17555" x2="39700" y2="9026"/>
                        <a14:foregroundMark x1="39700" y1="9026" x2="28900" y2="9453"/>
                        <a14:foregroundMark x1="28900" y1="9453" x2="27200" y2="11087"/>
                        <a14:foregroundMark x1="31900" y1="54229" x2="31900" y2="54229"/>
                        <a14:foregroundMark x1="32200" y1="54869" x2="27200" y2="64463"/>
                        <a14:foregroundMark x1="31600" y1="44918" x2="5400" y2="58422"/>
                        <a14:foregroundMark x1="5400" y1="58422" x2="13600" y2="85217"/>
                        <a14:foregroundMark x1="13600" y1="85217" x2="68700" y2="89765"/>
                        <a14:foregroundMark x1="68700" y1="89765" x2="89100" y2="88060"/>
                        <a14:foregroundMark x1="89100" y1="88060" x2="94000" y2="75764"/>
                        <a14:foregroundMark x1="94000" y1="75764" x2="93500" y2="66880"/>
                        <a14:foregroundMark x1="93500" y1="66880" x2="82800" y2="63184"/>
                        <a14:foregroundMark x1="82800" y1="63184" x2="67200" y2="50107"/>
                        <a14:foregroundMark x1="67200" y1="50107" x2="68400" y2="45131"/>
                        <a14:foregroundMark x1="56300" y1="11301" x2="36600" y2="9168"/>
                        <a14:foregroundMark x1="36600" y1="9168" x2="27800" y2="14215"/>
                        <a14:foregroundMark x1="27800" y1="14215" x2="43200" y2="19474"/>
                        <a14:foregroundMark x1="43200" y1="19474" x2="52800" y2="13575"/>
                        <a14:foregroundMark x1="52800" y1="13575" x2="47500" y2="11087"/>
                        <a14:foregroundMark x1="41200" y1="12225" x2="39700" y2="11798"/>
                        <a14:foregroundMark x1="35300" y1="13077" x2="51300" y2="15565"/>
                        <a14:foregroundMark x1="28400" y1="79104" x2="12900" y2="79886"/>
                        <a14:foregroundMark x1="12900" y1="79886" x2="36200" y2="84364"/>
                        <a14:foregroundMark x1="36200" y1="84364" x2="36200" y2="84435"/>
                        <a14:foregroundMark x1="62200" y1="57143" x2="89400" y2="79531"/>
                        <a14:foregroundMark x1="65000" y1="49751" x2="70000" y2="55792"/>
                        <a14:foregroundMark x1="89100" y1="69367" x2="87200" y2="76688"/>
                        <a14:foregroundMark x1="87200" y1="76688" x2="87200" y2="76688"/>
                        <a14:foregroundMark x1="89100" y1="66027" x2="86900" y2="69794"/>
                        <a14:foregroundMark x1="91000" y1="78252" x2="84800" y2="84080"/>
                        <a14:foregroundMark x1="84800" y1="84080" x2="83100" y2="87136"/>
                        <a14:foregroundMark x1="72800" y1="10874" x2="58100" y2="6254"/>
                        <a14:foregroundMark x1="74100" y1="10021" x2="63900" y2="7249"/>
                        <a14:foregroundMark x1="63900" y1="7249" x2="69400" y2="7747"/>
                        <a14:foregroundMark x1="67200" y1="8671" x2="57800" y2="5899"/>
                        <a14:foregroundMark x1="57800" y1="5899" x2="69400" y2="7747"/>
                        <a14:backgroundMark x1="30300" y1="43141" x2="24652" y2="46665"/>
                        <a14:backgroundMark x1="5417" y1="65588" x2="4800" y2="67164"/>
                        <a14:backgroundMark x1="8035" y1="58898" x2="7859" y2="59348"/>
                        <a14:backgroundMark x1="4800" y1="67164" x2="7700" y2="73845"/>
                        <a14:backgroundMark x1="7700" y1="73845" x2="8067" y2="74247"/>
                        <a14:backgroundMark x1="34944" y1="85530" x2="35910" y2="85713"/>
                        <a14:backgroundMark x1="72375" y1="90667" x2="77500" y2="90974"/>
                        <a14:backgroundMark x1="81539" y1="87483" x2="82215" y2="86899"/>
                        <a14:backgroundMark x1="77500" y1="90974" x2="78441" y2="90160"/>
                        <a14:backgroundMark x1="86785" y1="66052" x2="86588" y2="65522"/>
                        <a14:backgroundMark x1="72544" y1="55308" x2="71573" y2="54715"/>
                        <a14:backgroundMark x1="85023" y1="62923" x2="78872" y2="59169"/>
                        <a14:backgroundMark x1="56811" y1="4519" x2="57400" y2="4478"/>
                        <a14:backgroundMark x1="54376" y1="4688" x2="56737" y2="4524"/>
                        <a14:backgroundMark x1="57400" y1="4478" x2="59318" y2="5285"/>
                        <a14:backgroundMark x1="61724" y1="14968" x2="60800" y2="15352"/>
                        <a14:backgroundMark x1="70671" y1="11254" x2="70007" y2="11530"/>
                        <a14:backgroundMark x1="60800" y1="15352" x2="59549" y2="15305"/>
                        <a14:backgroundMark x1="35968" y1="12434" x2="35467" y2="1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13" y="1183640"/>
            <a:ext cx="4353772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5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3E7E8-27E8-97A4-3332-4514D9CD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72" y="107948"/>
            <a:ext cx="10515600" cy="1325563"/>
          </a:xfrm>
        </p:spPr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Колесова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1E33B-D871-01F2-1AD0-C8C5CAFF3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5EB5C-0E01-A103-0061-B8A54F90E960}"/>
              </a:ext>
            </a:extLst>
          </p:cNvPr>
          <p:cNvSpPr txBox="1"/>
          <p:nvPr/>
        </p:nvSpPr>
        <p:spPr>
          <a:xfrm>
            <a:off x="2852257" y="386008"/>
            <a:ext cx="5686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Елена Федоровна</a:t>
            </a: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id="{C7938163-A36F-0364-C654-98C39052AACF}"/>
              </a:ext>
            </a:extLst>
          </p:cNvPr>
          <p:cNvSpPr/>
          <p:nvPr/>
        </p:nvSpPr>
        <p:spPr>
          <a:xfrm>
            <a:off x="505499" y="2005481"/>
            <a:ext cx="4252508" cy="3991625"/>
          </a:xfrm>
          <a:prstGeom prst="pentagon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14E6180-2BF4-4589-D7E8-7A7528F0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9" b="89979" l="10000" r="93500">
                        <a14:foregroundMark x1="69700" y1="11087" x2="54500" y2="5757"/>
                        <a14:foregroundMark x1="54500" y1="5757" x2="36600" y2="6539"/>
                        <a14:foregroundMark x1="36600" y1="6539" x2="53600" y2="15068"/>
                        <a14:foregroundMark x1="53600" y1="15068" x2="70600" y2="12438"/>
                        <a14:foregroundMark x1="70600" y1="12438" x2="65000" y2="8458"/>
                        <a14:foregroundMark x1="38100" y1="7747" x2="27100" y2="12722"/>
                        <a14:foregroundMark x1="27100" y1="12722" x2="37600" y2="21535"/>
                        <a14:foregroundMark x1="37600" y1="21535" x2="47900" y2="19616"/>
                        <a14:foregroundMark x1="47900" y1="19616" x2="50700" y2="9311"/>
                        <a14:foregroundMark x1="50700" y1="9311" x2="36400" y2="7534"/>
                        <a14:foregroundMark x1="36400" y1="7534" x2="33700" y2="8671"/>
                        <a14:foregroundMark x1="44400" y1="8458" x2="29900" y2="12154"/>
                        <a14:foregroundMark x1="29900" y1="12154" x2="33200" y2="19758"/>
                        <a14:foregroundMark x1="33200" y1="19758" x2="50600" y2="19403"/>
                        <a14:foregroundMark x1="50600" y1="19403" x2="51200" y2="11940"/>
                        <a14:foregroundMark x1="51200" y1="11940" x2="42200" y2="9808"/>
                        <a14:foregroundMark x1="30000" y1="10021" x2="21500" y2="18337"/>
                        <a14:foregroundMark x1="21500" y1="18337" x2="18800" y2="27221"/>
                        <a14:foregroundMark x1="18800" y1="27221" x2="21900" y2="36247"/>
                        <a14:foregroundMark x1="21900" y1="36247" x2="38600" y2="29922"/>
                        <a14:foregroundMark x1="38600" y1="29922" x2="43000" y2="17555"/>
                        <a14:foregroundMark x1="43000" y1="17555" x2="39700" y2="9026"/>
                        <a14:foregroundMark x1="39700" y1="9026" x2="28900" y2="9453"/>
                        <a14:foregroundMark x1="28900" y1="9453" x2="27200" y2="11087"/>
                        <a14:foregroundMark x1="31900" y1="54229" x2="31900" y2="54229"/>
                        <a14:foregroundMark x1="32200" y1="54869" x2="27200" y2="64463"/>
                        <a14:foregroundMark x1="31600" y1="44918" x2="5400" y2="58422"/>
                        <a14:foregroundMark x1="5400" y1="58422" x2="13600" y2="85217"/>
                        <a14:foregroundMark x1="13600" y1="85217" x2="68700" y2="89765"/>
                        <a14:foregroundMark x1="68700" y1="89765" x2="89100" y2="88060"/>
                        <a14:foregroundMark x1="89100" y1="88060" x2="94000" y2="75764"/>
                        <a14:foregroundMark x1="94000" y1="75764" x2="93500" y2="66880"/>
                        <a14:foregroundMark x1="93500" y1="66880" x2="82800" y2="63184"/>
                        <a14:foregroundMark x1="82800" y1="63184" x2="67200" y2="50107"/>
                        <a14:foregroundMark x1="67200" y1="50107" x2="68400" y2="45131"/>
                        <a14:foregroundMark x1="56300" y1="11301" x2="36600" y2="9168"/>
                        <a14:foregroundMark x1="36600" y1="9168" x2="27800" y2="14215"/>
                        <a14:foregroundMark x1="27800" y1="14215" x2="43200" y2="19474"/>
                        <a14:foregroundMark x1="43200" y1="19474" x2="52800" y2="13575"/>
                        <a14:foregroundMark x1="52800" y1="13575" x2="47500" y2="11087"/>
                        <a14:foregroundMark x1="41200" y1="12225" x2="39700" y2="11798"/>
                        <a14:foregroundMark x1="35300" y1="13077" x2="51300" y2="15565"/>
                        <a14:foregroundMark x1="28400" y1="79104" x2="12900" y2="79886"/>
                        <a14:foregroundMark x1="12900" y1="79886" x2="36200" y2="84364"/>
                        <a14:foregroundMark x1="36200" y1="84364" x2="36200" y2="84435"/>
                        <a14:foregroundMark x1="62200" y1="57143" x2="89400" y2="79531"/>
                        <a14:foregroundMark x1="65000" y1="49751" x2="70000" y2="55792"/>
                        <a14:foregroundMark x1="89100" y1="69367" x2="87200" y2="76688"/>
                        <a14:foregroundMark x1="87200" y1="76688" x2="87200" y2="76688"/>
                        <a14:foregroundMark x1="89100" y1="66027" x2="86900" y2="69794"/>
                        <a14:foregroundMark x1="91000" y1="78252" x2="84800" y2="84080"/>
                        <a14:foregroundMark x1="84800" y1="84080" x2="83100" y2="87136"/>
                        <a14:foregroundMark x1="72800" y1="10874" x2="58100" y2="6254"/>
                        <a14:foregroundMark x1="74100" y1="10021" x2="63900" y2="7249"/>
                        <a14:foregroundMark x1="63900" y1="7249" x2="69400" y2="7747"/>
                        <a14:foregroundMark x1="67200" y1="8671" x2="57800" y2="5899"/>
                        <a14:foregroundMark x1="57800" y1="5899" x2="69400" y2="7747"/>
                        <a14:backgroundMark x1="30300" y1="43141" x2="24652" y2="46665"/>
                        <a14:backgroundMark x1="5417" y1="65588" x2="4800" y2="67164"/>
                        <a14:backgroundMark x1="8035" y1="58898" x2="7859" y2="59348"/>
                        <a14:backgroundMark x1="4800" y1="67164" x2="7700" y2="73845"/>
                        <a14:backgroundMark x1="7700" y1="73845" x2="8067" y2="74247"/>
                        <a14:backgroundMark x1="34944" y1="85530" x2="35910" y2="85713"/>
                        <a14:backgroundMark x1="72375" y1="90667" x2="77500" y2="90974"/>
                        <a14:backgroundMark x1="81539" y1="87483" x2="82215" y2="86899"/>
                        <a14:backgroundMark x1="77500" y1="90974" x2="78441" y2="90160"/>
                        <a14:backgroundMark x1="86785" y1="66052" x2="86588" y2="65522"/>
                        <a14:backgroundMark x1="72544" y1="55308" x2="71573" y2="54715"/>
                        <a14:backgroundMark x1="85023" y1="62923" x2="78872" y2="59169"/>
                        <a14:backgroundMark x1="56811" y1="4519" x2="57400" y2="4478"/>
                        <a14:backgroundMark x1="54376" y1="4688" x2="56737" y2="4524"/>
                        <a14:backgroundMark x1="57400" y1="4478" x2="59318" y2="5285"/>
                        <a14:backgroundMark x1="61724" y1="14968" x2="60800" y2="15352"/>
                        <a14:backgroundMark x1="70671" y1="11254" x2="70007" y2="11530"/>
                        <a14:backgroundMark x1="60800" y1="15352" x2="59549" y2="15305"/>
                        <a14:backgroundMark x1="35968" y1="12434" x2="35467" y2="1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1" y="2326454"/>
            <a:ext cx="2800265" cy="39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CFC0BA-1CDD-4243-0240-8B9FF052FFC4}"/>
              </a:ext>
            </a:extLst>
          </p:cNvPr>
          <p:cNvSpPr/>
          <p:nvPr/>
        </p:nvSpPr>
        <p:spPr>
          <a:xfrm>
            <a:off x="12037716" y="728728"/>
            <a:ext cx="4362697" cy="5577523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stretch>
              <a:fillRect/>
            </a:stretch>
          </a:blipFill>
          <a:ln w="0"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634D2-574D-8E5E-7B00-D2276680CB21}"/>
              </a:ext>
            </a:extLst>
          </p:cNvPr>
          <p:cNvSpPr txBox="1"/>
          <p:nvPr/>
        </p:nvSpPr>
        <p:spPr>
          <a:xfrm>
            <a:off x="4758007" y="1393677"/>
            <a:ext cx="71091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 Елена Колесова родилась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8 июня 1920 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года в крестьянской семье в деревне </a:t>
            </a:r>
            <a:r>
              <a:rPr lang="ru-RU" dirty="0" err="1">
                <a:solidFill>
                  <a:srgbClr val="3D1D09"/>
                </a:solidFill>
                <a:latin typeface="Bahnschrift Light" panose="020B0502040204020203" pitchFamily="34" charset="0"/>
              </a:rPr>
              <a:t>Колесово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Ярославской области. Отец Елены умер в 1922 году. До семи лет Елена жила с матерью в деревне. В 1928 году сестра матери Наталья Михайловна Савушкина взяла девочку к себе в Москву. В 1936 году Лена окончила 7 классов средней школы, в 1939 году - педагогическое училище. Работала учительницей начальных классов в школе № 47 Фрунзенского района Москвы, затем старшей пионервожатой.</a:t>
            </a:r>
          </a:p>
          <a:p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 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Узнав о начале войны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, Елена поступила на курсы сандружинниц, однако в армию ее не взяли. Но однажды секретарь райкома вызвал Елену к себе и спросил, знает ли она украинский язык, т.к. требовались люди для партизанского отряда на Украине. Мечтая попасть на фронт, она сказала, что знает украинский, хотя сама была русской и украинского языка не знала. Нужно было принести автобиографию на украинском языке, тогда Елена нашла знающего украинский язык и вместе они написали ей биографию, за ночь она выучила ее.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Так Елена попала на фронт</a:t>
            </a:r>
            <a:r>
              <a:rPr lang="ru-RU" dirty="0">
                <a:latin typeface="Bahnschrift Light" panose="020B0502040204020203" pitchFamily="34" charset="0"/>
              </a:rPr>
              <a:t>.</a:t>
            </a:r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1CF16F38-091C-C75F-F6B4-FE0B6505818E}"/>
              </a:ext>
            </a:extLst>
          </p:cNvPr>
          <p:cNvSpPr/>
          <p:nvPr/>
        </p:nvSpPr>
        <p:spPr>
          <a:xfrm>
            <a:off x="-104780" y="1181609"/>
            <a:ext cx="1715424" cy="1628528"/>
          </a:xfrm>
          <a:prstGeom prst="pentagon">
            <a:avLst/>
          </a:prstGeom>
          <a:blipFill dpi="0" rotWithShape="1">
            <a:blip r:embed="rId5">
              <a:alphaModFix amt="6500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>
            <a:extLst>
              <a:ext uri="{FF2B5EF4-FFF2-40B4-BE49-F238E27FC236}">
                <a16:creationId xmlns:a16="http://schemas.microsoft.com/office/drawing/2014/main" id="{983683A3-1FD2-4C90-5992-A71F3BCFDD31}"/>
              </a:ext>
            </a:extLst>
          </p:cNvPr>
          <p:cNvSpPr/>
          <p:nvPr/>
        </p:nvSpPr>
        <p:spPr>
          <a:xfrm rot="19160918">
            <a:off x="6305222" y="-2305383"/>
            <a:ext cx="5945100" cy="5598434"/>
          </a:xfrm>
          <a:prstGeom prst="pentagon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93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3E7E8-27E8-97A4-3332-4514D9CD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" y="107948"/>
            <a:ext cx="10515600" cy="1325563"/>
          </a:xfrm>
        </p:spPr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Колесова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1E33B-D871-01F2-1AD0-C8C5CAFF3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5EB5C-0E01-A103-0061-B8A54F90E960}"/>
              </a:ext>
            </a:extLst>
          </p:cNvPr>
          <p:cNvSpPr txBox="1"/>
          <p:nvPr/>
        </p:nvSpPr>
        <p:spPr>
          <a:xfrm>
            <a:off x="2867988" y="366092"/>
            <a:ext cx="5686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Елена Федоровна</a:t>
            </a: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id="{C7938163-A36F-0364-C654-98C39052AACF}"/>
              </a:ext>
            </a:extLst>
          </p:cNvPr>
          <p:cNvSpPr/>
          <p:nvPr/>
        </p:nvSpPr>
        <p:spPr>
          <a:xfrm>
            <a:off x="-212658" y="5518084"/>
            <a:ext cx="1396865" cy="1231968"/>
          </a:xfrm>
          <a:prstGeom prst="pentagon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14E6180-2BF4-4589-D7E8-7A7528F0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9" b="89979" l="10000" r="93500">
                        <a14:foregroundMark x1="69700" y1="11087" x2="54500" y2="5757"/>
                        <a14:foregroundMark x1="54500" y1="5757" x2="36600" y2="6539"/>
                        <a14:foregroundMark x1="36600" y1="6539" x2="53600" y2="15068"/>
                        <a14:foregroundMark x1="53600" y1="15068" x2="70600" y2="12438"/>
                        <a14:foregroundMark x1="70600" y1="12438" x2="65000" y2="8458"/>
                        <a14:foregroundMark x1="38100" y1="7747" x2="27100" y2="12722"/>
                        <a14:foregroundMark x1="27100" y1="12722" x2="37600" y2="21535"/>
                        <a14:foregroundMark x1="37600" y1="21535" x2="47900" y2="19616"/>
                        <a14:foregroundMark x1="47900" y1="19616" x2="50700" y2="9311"/>
                        <a14:foregroundMark x1="50700" y1="9311" x2="36400" y2="7534"/>
                        <a14:foregroundMark x1="36400" y1="7534" x2="33700" y2="8671"/>
                        <a14:foregroundMark x1="44400" y1="8458" x2="29900" y2="12154"/>
                        <a14:foregroundMark x1="29900" y1="12154" x2="33200" y2="19758"/>
                        <a14:foregroundMark x1="33200" y1="19758" x2="50600" y2="19403"/>
                        <a14:foregroundMark x1="50600" y1="19403" x2="51200" y2="11940"/>
                        <a14:foregroundMark x1="51200" y1="11940" x2="42200" y2="9808"/>
                        <a14:foregroundMark x1="30000" y1="10021" x2="21500" y2="18337"/>
                        <a14:foregroundMark x1="21500" y1="18337" x2="18800" y2="27221"/>
                        <a14:foregroundMark x1="18800" y1="27221" x2="21900" y2="36247"/>
                        <a14:foregroundMark x1="21900" y1="36247" x2="38600" y2="29922"/>
                        <a14:foregroundMark x1="38600" y1="29922" x2="43000" y2="17555"/>
                        <a14:foregroundMark x1="43000" y1="17555" x2="39700" y2="9026"/>
                        <a14:foregroundMark x1="39700" y1="9026" x2="28900" y2="9453"/>
                        <a14:foregroundMark x1="28900" y1="9453" x2="27200" y2="11087"/>
                        <a14:foregroundMark x1="31900" y1="54229" x2="31900" y2="54229"/>
                        <a14:foregroundMark x1="32200" y1="54869" x2="27200" y2="64463"/>
                        <a14:foregroundMark x1="31600" y1="44918" x2="5400" y2="58422"/>
                        <a14:foregroundMark x1="5400" y1="58422" x2="13600" y2="85217"/>
                        <a14:foregroundMark x1="13600" y1="85217" x2="68700" y2="89765"/>
                        <a14:foregroundMark x1="68700" y1="89765" x2="89100" y2="88060"/>
                        <a14:foregroundMark x1="89100" y1="88060" x2="94000" y2="75764"/>
                        <a14:foregroundMark x1="94000" y1="75764" x2="93500" y2="66880"/>
                        <a14:foregroundMark x1="93500" y1="66880" x2="82800" y2="63184"/>
                        <a14:foregroundMark x1="82800" y1="63184" x2="67200" y2="50107"/>
                        <a14:foregroundMark x1="67200" y1="50107" x2="68400" y2="45131"/>
                        <a14:foregroundMark x1="56300" y1="11301" x2="36600" y2="9168"/>
                        <a14:foregroundMark x1="36600" y1="9168" x2="27800" y2="14215"/>
                        <a14:foregroundMark x1="27800" y1="14215" x2="43200" y2="19474"/>
                        <a14:foregroundMark x1="43200" y1="19474" x2="52800" y2="13575"/>
                        <a14:foregroundMark x1="52800" y1="13575" x2="47500" y2="11087"/>
                        <a14:foregroundMark x1="41200" y1="12225" x2="39700" y2="11798"/>
                        <a14:foregroundMark x1="35300" y1="13077" x2="51300" y2="15565"/>
                        <a14:foregroundMark x1="28400" y1="79104" x2="12900" y2="79886"/>
                        <a14:foregroundMark x1="12900" y1="79886" x2="36200" y2="84364"/>
                        <a14:foregroundMark x1="36200" y1="84364" x2="36200" y2="84435"/>
                        <a14:foregroundMark x1="62200" y1="57143" x2="89400" y2="79531"/>
                        <a14:foregroundMark x1="65000" y1="49751" x2="70000" y2="55792"/>
                        <a14:foregroundMark x1="89100" y1="69367" x2="87200" y2="76688"/>
                        <a14:foregroundMark x1="87200" y1="76688" x2="87200" y2="76688"/>
                        <a14:foregroundMark x1="89100" y1="66027" x2="86900" y2="69794"/>
                        <a14:foregroundMark x1="91000" y1="78252" x2="84800" y2="84080"/>
                        <a14:foregroundMark x1="84800" y1="84080" x2="83100" y2="87136"/>
                        <a14:foregroundMark x1="72800" y1="10874" x2="58100" y2="6254"/>
                        <a14:foregroundMark x1="74100" y1="10021" x2="63900" y2="7249"/>
                        <a14:foregroundMark x1="63900" y1="7249" x2="69400" y2="7747"/>
                        <a14:foregroundMark x1="67200" y1="8671" x2="57800" y2="5899"/>
                        <a14:foregroundMark x1="57800" y1="5899" x2="69400" y2="7747"/>
                        <a14:backgroundMark x1="30300" y1="43141" x2="24652" y2="46665"/>
                        <a14:backgroundMark x1="5417" y1="65588" x2="4800" y2="67164"/>
                        <a14:backgroundMark x1="8035" y1="58898" x2="7859" y2="59348"/>
                        <a14:backgroundMark x1="4800" y1="67164" x2="7700" y2="73845"/>
                        <a14:backgroundMark x1="7700" y1="73845" x2="8067" y2="74247"/>
                        <a14:backgroundMark x1="34944" y1="85530" x2="35910" y2="85713"/>
                        <a14:backgroundMark x1="72375" y1="90667" x2="77500" y2="90974"/>
                        <a14:backgroundMark x1="81539" y1="87483" x2="82215" y2="86899"/>
                        <a14:backgroundMark x1="77500" y1="90974" x2="78441" y2="90160"/>
                        <a14:backgroundMark x1="86785" y1="66052" x2="86588" y2="65522"/>
                        <a14:backgroundMark x1="72544" y1="55308" x2="71573" y2="54715"/>
                        <a14:backgroundMark x1="85023" y1="62923" x2="78872" y2="59169"/>
                        <a14:backgroundMark x1="56811" y1="4519" x2="57400" y2="4478"/>
                        <a14:backgroundMark x1="54376" y1="4688" x2="56737" y2="4524"/>
                        <a14:backgroundMark x1="57400" y1="4478" x2="59318" y2="5285"/>
                        <a14:backgroundMark x1="61724" y1="14968" x2="60800" y2="15352"/>
                        <a14:backgroundMark x1="70671" y1="11254" x2="70007" y2="11530"/>
                        <a14:backgroundMark x1="60800" y1="15352" x2="59549" y2="15305"/>
                        <a14:backgroundMark x1="35968" y1="12434" x2="35467" y2="1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" y="5611077"/>
            <a:ext cx="875496" cy="12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CFC0BA-1CDD-4243-0240-8B9FF052FFC4}"/>
              </a:ext>
            </a:extLst>
          </p:cNvPr>
          <p:cNvSpPr/>
          <p:nvPr/>
        </p:nvSpPr>
        <p:spPr>
          <a:xfrm>
            <a:off x="12037716" y="728728"/>
            <a:ext cx="4362697" cy="5577523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stretch>
              <a:fillRect/>
            </a:stretch>
          </a:blipFill>
          <a:ln w="0"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634D2-574D-8E5E-7B00-D2276680CB21}"/>
              </a:ext>
            </a:extLst>
          </p:cNvPr>
          <p:cNvSpPr txBox="1"/>
          <p:nvPr/>
        </p:nvSpPr>
        <p:spPr>
          <a:xfrm>
            <a:off x="4758007" y="1393677"/>
            <a:ext cx="71091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 Елена Колесова родилась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8 июня 1920 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года в крестьянской семье в деревне </a:t>
            </a:r>
            <a:r>
              <a:rPr lang="ru-RU" dirty="0" err="1">
                <a:solidFill>
                  <a:srgbClr val="3D1D09"/>
                </a:solidFill>
                <a:latin typeface="Bahnschrift Light" panose="020B0502040204020203" pitchFamily="34" charset="0"/>
              </a:rPr>
              <a:t>Колесово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Ярославской области. Отец Елены умер в 1922 году. До семи лет Елена жила с матерью в деревне. В 1928 году сестра матери Наталья Михайловна Савушкина взяла девочку к себе в Москву. В 1936 году Лена окончила 7 классов средней школы, в 1939 году - педагогическое училище. Работала учительницей начальных классов в школе № 47 Фрунзенского района Москвы, затем старшей пионервожатой.</a:t>
            </a:r>
          </a:p>
          <a:p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 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Узнав о начале войны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, Елена поступила на курсы сандружинниц, однако в армию ее не взяли. Но однажды секретарь райкома вызвал Елену к себе и спросил, знает ли она украинский язык, т.к. требовались люди для партизанского отряда на Украине. Мечтая попасть на фронт, она сказала, что знает украинский, хотя сама была русской и украинского языка не знала. Нужно было принести автобиографию на украинском языке, тогда Елена нашла знающего украинский язык и вместе они написали ей биографию, за ночь она выучила ее.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Так Елена попала на фронт</a:t>
            </a:r>
            <a:r>
              <a:rPr lang="ru-RU" dirty="0">
                <a:latin typeface="Bahnschrift Light" panose="020B0502040204020203" pitchFamily="34" charset="0"/>
              </a:rPr>
              <a:t>.</a:t>
            </a:r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1CF16F38-091C-C75F-F6B4-FE0B6505818E}"/>
              </a:ext>
            </a:extLst>
          </p:cNvPr>
          <p:cNvSpPr/>
          <p:nvPr/>
        </p:nvSpPr>
        <p:spPr>
          <a:xfrm>
            <a:off x="505499" y="1937020"/>
            <a:ext cx="4252508" cy="3991625"/>
          </a:xfrm>
          <a:prstGeom prst="pentagon">
            <a:avLst/>
          </a:prstGeom>
          <a:blipFill dpi="0" rotWithShape="1">
            <a:blip r:embed="rId5">
              <a:alphaModFix amt="6500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4A9DEE82-B109-A458-4378-88B2DAEF72A5}"/>
              </a:ext>
            </a:extLst>
          </p:cNvPr>
          <p:cNvSpPr/>
          <p:nvPr/>
        </p:nvSpPr>
        <p:spPr>
          <a:xfrm rot="19160918">
            <a:off x="6305222" y="-2305383"/>
            <a:ext cx="5945100" cy="5598434"/>
          </a:xfrm>
          <a:prstGeom prst="pentagon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1E15C21-3FFB-3D41-80B8-85A820B795CD}"/>
              </a:ext>
            </a:extLst>
          </p:cNvPr>
          <p:cNvGrpSpPr/>
          <p:nvPr/>
        </p:nvGrpSpPr>
        <p:grpSpPr>
          <a:xfrm>
            <a:off x="-12705513" y="0"/>
            <a:ext cx="12552362" cy="6858000"/>
            <a:chOff x="-609600" y="0"/>
            <a:chExt cx="12552362" cy="6858000"/>
          </a:xfrm>
        </p:grpSpPr>
        <p:sp>
          <p:nvSpPr>
            <p:cNvPr id="19" name="Блок-схема: процесс 18">
              <a:extLst>
                <a:ext uri="{FF2B5EF4-FFF2-40B4-BE49-F238E27FC236}">
                  <a16:creationId xmlns:a16="http://schemas.microsoft.com/office/drawing/2014/main" id="{7F906975-CDA4-6336-E4FF-28A878F2CAC2}"/>
                </a:ext>
              </a:extLst>
            </p:cNvPr>
            <p:cNvSpPr/>
            <p:nvPr/>
          </p:nvSpPr>
          <p:spPr>
            <a:xfrm>
              <a:off x="-609600" y="0"/>
              <a:ext cx="12192000" cy="685800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47EED0E6-C3A6-2497-C33E-DFD93D93E920}"/>
                </a:ext>
              </a:extLst>
            </p:cNvPr>
            <p:cNvSpPr/>
            <p:nvPr/>
          </p:nvSpPr>
          <p:spPr>
            <a:xfrm rot="5400000">
              <a:off x="11270968" y="500345"/>
              <a:ext cx="983226" cy="36036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E1CC674-1A04-3803-DDE1-F1410DB1F9BE}"/>
              </a:ext>
            </a:extLst>
          </p:cNvPr>
          <p:cNvGrpSpPr/>
          <p:nvPr/>
        </p:nvGrpSpPr>
        <p:grpSpPr>
          <a:xfrm>
            <a:off x="-12646113" y="0"/>
            <a:ext cx="12527790" cy="6858000"/>
            <a:chOff x="-592896" y="52541"/>
            <a:chExt cx="12527790" cy="6858000"/>
          </a:xfrm>
        </p:grpSpPr>
        <p:sp>
          <p:nvSpPr>
            <p:cNvPr id="22" name="Блок-схема: процесс 21">
              <a:extLst>
                <a:ext uri="{FF2B5EF4-FFF2-40B4-BE49-F238E27FC236}">
                  <a16:creationId xmlns:a16="http://schemas.microsoft.com/office/drawing/2014/main" id="{3A7CF775-9397-E996-C48A-1D7E76C81E90}"/>
                </a:ext>
              </a:extLst>
            </p:cNvPr>
            <p:cNvSpPr/>
            <p:nvPr/>
          </p:nvSpPr>
          <p:spPr>
            <a:xfrm>
              <a:off x="-592896" y="52541"/>
              <a:ext cx="12192000" cy="6858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ADC8AF56-2417-6A27-55D5-A2C365F6EB38}"/>
                </a:ext>
              </a:extLst>
            </p:cNvPr>
            <p:cNvSpPr/>
            <p:nvPr/>
          </p:nvSpPr>
          <p:spPr>
            <a:xfrm rot="5400000">
              <a:off x="11211974" y="578318"/>
              <a:ext cx="1101213" cy="344627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71102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9810DAB-123D-EE62-A4EE-BAEBCA2C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36" y="6410172"/>
            <a:ext cx="2357284" cy="517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08403-1CD4-A1B9-96DE-F0729819450D}"/>
              </a:ext>
            </a:extLst>
          </p:cNvPr>
          <p:cNvSpPr txBox="1"/>
          <p:nvPr/>
        </p:nvSpPr>
        <p:spPr>
          <a:xfrm>
            <a:off x="12343901" y="1446008"/>
            <a:ext cx="70890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 Елена Колесова родилась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8 июня 1920 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года в крестьянской семье в деревне </a:t>
            </a:r>
            <a:r>
              <a:rPr lang="ru-RU" dirty="0" err="1">
                <a:solidFill>
                  <a:srgbClr val="3D1D09"/>
                </a:solidFill>
                <a:latin typeface="Bahnschrift Light" panose="020B0502040204020203" pitchFamily="34" charset="0"/>
              </a:rPr>
              <a:t>Колесово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Ярославской области. Отец Елены умер в 1922 году. До семи лет Елена жила с матерью в деревне. В 1928 году сестра матери Наталья Михайловна Савушкина взяла девочку к себе в Москву. В 1936 году Лена окончила 7 классов средней школы, в 1939 году - педагогическое училище. Работала учительницей начальных классов в школе № 47 Фрунзенского района Москвы, затем старшей пионервожатой.</a:t>
            </a:r>
          </a:p>
          <a:p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  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Узнав о начале войны</a:t>
            </a:r>
            <a:r>
              <a:rPr lang="ru-RU" dirty="0">
                <a:solidFill>
                  <a:srgbClr val="3D1D09"/>
                </a:solidFill>
                <a:latin typeface="Bahnschrift Light" panose="020B0502040204020203" pitchFamily="34" charset="0"/>
              </a:rPr>
              <a:t>, Елена поступила на курсы сандружинниц, однако в армию ее не взяли. Но однажды секретарь райкома вызвал Елену к себе и спросил, знает ли она украинский язык, т.к. требовались люди для партизанского отряда на Украине. Мечтая попасть на фронт, она сказала, что знает украинский, хотя сама была русской и украинского языка не знала. Нужно было принести автобиографию на украинском языке, тогда Елена нашла знающего украинский язык и вместе они написали ей биографию, за ночь она выучила ее. </a:t>
            </a:r>
            <a:r>
              <a:rPr lang="ru-RU" b="1" dirty="0">
                <a:solidFill>
                  <a:srgbClr val="3D1D09"/>
                </a:solidFill>
                <a:latin typeface="Bahnschrift Light" panose="020B0502040204020203" pitchFamily="34" charset="0"/>
              </a:rPr>
              <a:t>Так Елена попала на фронт</a:t>
            </a:r>
            <a:r>
              <a:rPr lang="ru-RU" dirty="0">
                <a:latin typeface="Bahnschrift Light" panose="020B0502040204020203" pitchFamily="34" charset="0"/>
              </a:rPr>
              <a:t>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D793239-9405-6806-A265-C674FADF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-57009"/>
            <a:ext cx="10515600" cy="1325563"/>
          </a:xfrm>
        </p:spPr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Колесова</a:t>
            </a:r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A104D9B-DA4E-6403-9CD8-D8E442CA6D0D}"/>
              </a:ext>
            </a:extLst>
          </p:cNvPr>
          <p:cNvGrpSpPr/>
          <p:nvPr/>
        </p:nvGrpSpPr>
        <p:grpSpPr>
          <a:xfrm>
            <a:off x="-11005737" y="0"/>
            <a:ext cx="12552362" cy="6858000"/>
            <a:chOff x="-609600" y="0"/>
            <a:chExt cx="12552362" cy="6858000"/>
          </a:xfrm>
        </p:grpSpPr>
        <p:sp>
          <p:nvSpPr>
            <p:cNvPr id="20" name="Блок-схема: процесс 19">
              <a:extLst>
                <a:ext uri="{FF2B5EF4-FFF2-40B4-BE49-F238E27FC236}">
                  <a16:creationId xmlns:a16="http://schemas.microsoft.com/office/drawing/2014/main" id="{FB98B2C7-9911-C9DF-0A9B-3EB910A0C55B}"/>
                </a:ext>
              </a:extLst>
            </p:cNvPr>
            <p:cNvSpPr/>
            <p:nvPr/>
          </p:nvSpPr>
          <p:spPr>
            <a:xfrm>
              <a:off x="-609600" y="0"/>
              <a:ext cx="12192000" cy="685800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6ECC39EB-A1B4-5C3D-2724-B47E489275A7}"/>
                </a:ext>
              </a:extLst>
            </p:cNvPr>
            <p:cNvSpPr/>
            <p:nvPr/>
          </p:nvSpPr>
          <p:spPr>
            <a:xfrm rot="5400000">
              <a:off x="11270968" y="500345"/>
              <a:ext cx="983226" cy="36036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ятиугольник 25">
            <a:extLst>
              <a:ext uri="{FF2B5EF4-FFF2-40B4-BE49-F238E27FC236}">
                <a16:creationId xmlns:a16="http://schemas.microsoft.com/office/drawing/2014/main" id="{3294F882-BA3B-1263-C2EA-9D515664B5F6}"/>
              </a:ext>
            </a:extLst>
          </p:cNvPr>
          <p:cNvSpPr/>
          <p:nvPr/>
        </p:nvSpPr>
        <p:spPr>
          <a:xfrm>
            <a:off x="12343901" y="1651885"/>
            <a:ext cx="4252508" cy="3991625"/>
          </a:xfrm>
          <a:prstGeom prst="pentagon">
            <a:avLst/>
          </a:prstGeom>
          <a:blipFill dpi="0" rotWithShape="1">
            <a:blip r:embed="rId3">
              <a:alphaModFix amt="6500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extLst>
              <a:ext uri="{FF2B5EF4-FFF2-40B4-BE49-F238E27FC236}">
                <a16:creationId xmlns:a16="http://schemas.microsoft.com/office/drawing/2014/main" id="{4B6C2FA9-DC56-0F15-35DE-C68B36795B06}"/>
              </a:ext>
            </a:extLst>
          </p:cNvPr>
          <p:cNvSpPr/>
          <p:nvPr/>
        </p:nvSpPr>
        <p:spPr>
          <a:xfrm>
            <a:off x="13024119" y="5437120"/>
            <a:ext cx="1396865" cy="1231968"/>
          </a:xfrm>
          <a:prstGeom prst="pentagon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0797C675-347C-C1E9-F4AE-5DDFC000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9" b="89979" l="10000" r="93500">
                        <a14:foregroundMark x1="69700" y1="11087" x2="54500" y2="5757"/>
                        <a14:foregroundMark x1="54500" y1="5757" x2="36600" y2="6539"/>
                        <a14:foregroundMark x1="36600" y1="6539" x2="53600" y2="15068"/>
                        <a14:foregroundMark x1="53600" y1="15068" x2="70600" y2="12438"/>
                        <a14:foregroundMark x1="70600" y1="12438" x2="65000" y2="8458"/>
                        <a14:foregroundMark x1="38100" y1="7747" x2="27100" y2="12722"/>
                        <a14:foregroundMark x1="27100" y1="12722" x2="37600" y2="21535"/>
                        <a14:foregroundMark x1="37600" y1="21535" x2="47900" y2="19616"/>
                        <a14:foregroundMark x1="47900" y1="19616" x2="50700" y2="9311"/>
                        <a14:foregroundMark x1="50700" y1="9311" x2="36400" y2="7534"/>
                        <a14:foregroundMark x1="36400" y1="7534" x2="33700" y2="8671"/>
                        <a14:foregroundMark x1="44400" y1="8458" x2="29900" y2="12154"/>
                        <a14:foregroundMark x1="29900" y1="12154" x2="33200" y2="19758"/>
                        <a14:foregroundMark x1="33200" y1="19758" x2="50600" y2="19403"/>
                        <a14:foregroundMark x1="50600" y1="19403" x2="51200" y2="11940"/>
                        <a14:foregroundMark x1="51200" y1="11940" x2="42200" y2="9808"/>
                        <a14:foregroundMark x1="30000" y1="10021" x2="21500" y2="18337"/>
                        <a14:foregroundMark x1="21500" y1="18337" x2="18800" y2="27221"/>
                        <a14:foregroundMark x1="18800" y1="27221" x2="21900" y2="36247"/>
                        <a14:foregroundMark x1="21900" y1="36247" x2="38600" y2="29922"/>
                        <a14:foregroundMark x1="38600" y1="29922" x2="43000" y2="17555"/>
                        <a14:foregroundMark x1="43000" y1="17555" x2="39700" y2="9026"/>
                        <a14:foregroundMark x1="39700" y1="9026" x2="28900" y2="9453"/>
                        <a14:foregroundMark x1="28900" y1="9453" x2="27200" y2="11087"/>
                        <a14:foregroundMark x1="31900" y1="54229" x2="31900" y2="54229"/>
                        <a14:foregroundMark x1="32200" y1="54869" x2="27200" y2="64463"/>
                        <a14:foregroundMark x1="31600" y1="44918" x2="5400" y2="58422"/>
                        <a14:foregroundMark x1="5400" y1="58422" x2="13600" y2="85217"/>
                        <a14:foregroundMark x1="13600" y1="85217" x2="68700" y2="89765"/>
                        <a14:foregroundMark x1="68700" y1="89765" x2="89100" y2="88060"/>
                        <a14:foregroundMark x1="89100" y1="88060" x2="94000" y2="75764"/>
                        <a14:foregroundMark x1="94000" y1="75764" x2="93500" y2="66880"/>
                        <a14:foregroundMark x1="93500" y1="66880" x2="82800" y2="63184"/>
                        <a14:foregroundMark x1="82800" y1="63184" x2="67200" y2="50107"/>
                        <a14:foregroundMark x1="67200" y1="50107" x2="68400" y2="45131"/>
                        <a14:foregroundMark x1="56300" y1="11301" x2="36600" y2="9168"/>
                        <a14:foregroundMark x1="36600" y1="9168" x2="27800" y2="14215"/>
                        <a14:foregroundMark x1="27800" y1="14215" x2="43200" y2="19474"/>
                        <a14:foregroundMark x1="43200" y1="19474" x2="52800" y2="13575"/>
                        <a14:foregroundMark x1="52800" y1="13575" x2="47500" y2="11087"/>
                        <a14:foregroundMark x1="41200" y1="12225" x2="39700" y2="11798"/>
                        <a14:foregroundMark x1="35300" y1="13077" x2="51300" y2="15565"/>
                        <a14:foregroundMark x1="28400" y1="79104" x2="12900" y2="79886"/>
                        <a14:foregroundMark x1="12900" y1="79886" x2="36200" y2="84364"/>
                        <a14:foregroundMark x1="36200" y1="84364" x2="36200" y2="84435"/>
                        <a14:foregroundMark x1="62200" y1="57143" x2="89400" y2="79531"/>
                        <a14:foregroundMark x1="65000" y1="49751" x2="70000" y2="55792"/>
                        <a14:foregroundMark x1="89100" y1="69367" x2="87200" y2="76688"/>
                        <a14:foregroundMark x1="87200" y1="76688" x2="87200" y2="76688"/>
                        <a14:foregroundMark x1="89100" y1="66027" x2="86900" y2="69794"/>
                        <a14:foregroundMark x1="91000" y1="78252" x2="84800" y2="84080"/>
                        <a14:foregroundMark x1="84800" y1="84080" x2="83100" y2="87136"/>
                        <a14:foregroundMark x1="72800" y1="10874" x2="58100" y2="6254"/>
                        <a14:foregroundMark x1="74100" y1="10021" x2="63900" y2="7249"/>
                        <a14:foregroundMark x1="63900" y1="7249" x2="69400" y2="7747"/>
                        <a14:foregroundMark x1="67200" y1="8671" x2="57800" y2="5899"/>
                        <a14:foregroundMark x1="57800" y1="5899" x2="69400" y2="7747"/>
                        <a14:backgroundMark x1="30300" y1="43141" x2="24652" y2="46665"/>
                        <a14:backgroundMark x1="5417" y1="65588" x2="4800" y2="67164"/>
                        <a14:backgroundMark x1="8035" y1="58898" x2="7859" y2="59348"/>
                        <a14:backgroundMark x1="4800" y1="67164" x2="7700" y2="73845"/>
                        <a14:backgroundMark x1="7700" y1="73845" x2="8067" y2="74247"/>
                        <a14:backgroundMark x1="34944" y1="85530" x2="35910" y2="85713"/>
                        <a14:backgroundMark x1="72375" y1="90667" x2="77500" y2="90974"/>
                        <a14:backgroundMark x1="81539" y1="87483" x2="82215" y2="86899"/>
                        <a14:backgroundMark x1="77500" y1="90974" x2="78441" y2="90160"/>
                        <a14:backgroundMark x1="86785" y1="66052" x2="86588" y2="65522"/>
                        <a14:backgroundMark x1="72544" y1="55308" x2="71573" y2="54715"/>
                        <a14:backgroundMark x1="85023" y1="62923" x2="78872" y2="59169"/>
                        <a14:backgroundMark x1="56811" y1="4519" x2="57400" y2="4478"/>
                        <a14:backgroundMark x1="54376" y1="4688" x2="56737" y2="4524"/>
                        <a14:backgroundMark x1="57400" y1="4478" x2="59318" y2="5285"/>
                        <a14:backgroundMark x1="61724" y1="14968" x2="60800" y2="15352"/>
                        <a14:backgroundMark x1="70671" y1="11254" x2="70007" y2="11530"/>
                        <a14:backgroundMark x1="60800" y1="15352" x2="59549" y2="15305"/>
                        <a14:backgroundMark x1="35968" y1="12434" x2="35467" y2="1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803" y="5626032"/>
            <a:ext cx="875496" cy="12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D5C9EB-B062-98FB-1656-D96702AE7A82}"/>
              </a:ext>
            </a:extLst>
          </p:cNvPr>
          <p:cNvSpPr txBox="1"/>
          <p:nvPr/>
        </p:nvSpPr>
        <p:spPr>
          <a:xfrm>
            <a:off x="12650195" y="421106"/>
            <a:ext cx="15515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ahnschrift Light" panose="020B0502040204020203" pitchFamily="34" charset="0"/>
              </a:rPr>
              <a:t>Елена Федоровна</a:t>
            </a:r>
          </a:p>
        </p:txBody>
      </p:sp>
      <p:sp>
        <p:nvSpPr>
          <p:cNvPr id="33" name="Пятиугольник 32">
            <a:extLst>
              <a:ext uri="{FF2B5EF4-FFF2-40B4-BE49-F238E27FC236}">
                <a16:creationId xmlns:a16="http://schemas.microsoft.com/office/drawing/2014/main" id="{D39692F7-1CCB-887F-66B6-7F3AD507A4AE}"/>
              </a:ext>
            </a:extLst>
          </p:cNvPr>
          <p:cNvSpPr/>
          <p:nvPr/>
        </p:nvSpPr>
        <p:spPr>
          <a:xfrm rot="6054317">
            <a:off x="7001222" y="2406897"/>
            <a:ext cx="5945100" cy="5598434"/>
          </a:xfrm>
          <a:prstGeom prst="pentagon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EEBC46-0D00-B4D0-ED74-111DB2560554}"/>
              </a:ext>
            </a:extLst>
          </p:cNvPr>
          <p:cNvSpPr txBox="1"/>
          <p:nvPr/>
        </p:nvSpPr>
        <p:spPr>
          <a:xfrm>
            <a:off x="-3827780" y="319164"/>
            <a:ext cx="19847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Первое задание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8D3F908-B43E-1717-8AC2-C903F4D814F0}"/>
              </a:ext>
            </a:extLst>
          </p:cNvPr>
          <p:cNvGrpSpPr/>
          <p:nvPr/>
        </p:nvGrpSpPr>
        <p:grpSpPr>
          <a:xfrm>
            <a:off x="-11533248" y="0"/>
            <a:ext cx="12527790" cy="6858000"/>
            <a:chOff x="-592896" y="52541"/>
            <a:chExt cx="12527790" cy="6858000"/>
          </a:xfrm>
        </p:grpSpPr>
        <p:sp>
          <p:nvSpPr>
            <p:cNvPr id="23" name="Блок-схема: процесс 22">
              <a:extLst>
                <a:ext uri="{FF2B5EF4-FFF2-40B4-BE49-F238E27FC236}">
                  <a16:creationId xmlns:a16="http://schemas.microsoft.com/office/drawing/2014/main" id="{52AE22AB-D505-9A17-4229-2444D6E52EDC}"/>
                </a:ext>
              </a:extLst>
            </p:cNvPr>
            <p:cNvSpPr/>
            <p:nvPr/>
          </p:nvSpPr>
          <p:spPr>
            <a:xfrm>
              <a:off x="-592896" y="52541"/>
              <a:ext cx="12192000" cy="6858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Равнобедренный треугольник 23">
              <a:extLst>
                <a:ext uri="{FF2B5EF4-FFF2-40B4-BE49-F238E27FC236}">
                  <a16:creationId xmlns:a16="http://schemas.microsoft.com/office/drawing/2014/main" id="{97969FA7-C0EC-F48A-24C9-DDD4806E2E90}"/>
                </a:ext>
              </a:extLst>
            </p:cNvPr>
            <p:cNvSpPr/>
            <p:nvPr/>
          </p:nvSpPr>
          <p:spPr>
            <a:xfrm rot="5400000">
              <a:off x="11211974" y="578318"/>
              <a:ext cx="1101213" cy="344627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1EE878D-4553-1FA8-241E-AD4F7BD3945E}"/>
              </a:ext>
            </a:extLst>
          </p:cNvPr>
          <p:cNvSpPr txBox="1"/>
          <p:nvPr/>
        </p:nvSpPr>
        <p:spPr>
          <a:xfrm>
            <a:off x="-7268415" y="1268554"/>
            <a:ext cx="69636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Первое боевое задание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началось для Елены 28 октября 1941 года. Елена и три других девушки пошли в разведку в тыл врага, но попали в плен к гитлеровцам. После двухдневного пребывания в плену девушкам удалось убедить фашистов, что они не партизанки, а обычные девушки, которые шли домой. Девушек отпустили, и они вернулись к партизанам с собранными сведениями о враге. Вскоре было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второе задание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: группа из 9 человек под командованием Колесовой 18 суток вела разведку и минировала дороги. В январе 1942 года на территории Калужской области отряд, в котором был Колесова, вступил в бой с фашистами. Группа выполнила задачу и задержала врага. Елена вынесла с поля боя раненую подругу. Все участники боя был награждены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, Колесовой вручили орден Красного Знамени.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31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2A4C2-F6FF-705E-0500-910C4484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58E7-A724-665B-11F5-4294CD07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4FA234A-9FB7-6F84-97B5-04DD6514B099}"/>
              </a:ext>
            </a:extLst>
          </p:cNvPr>
          <p:cNvGrpSpPr/>
          <p:nvPr/>
        </p:nvGrpSpPr>
        <p:grpSpPr>
          <a:xfrm>
            <a:off x="232534" y="0"/>
            <a:ext cx="12552362" cy="6858000"/>
            <a:chOff x="-609600" y="0"/>
            <a:chExt cx="12552362" cy="6858000"/>
          </a:xfrm>
        </p:grpSpPr>
        <p:sp>
          <p:nvSpPr>
            <p:cNvPr id="12" name="Блок-схема: процесс 11">
              <a:extLst>
                <a:ext uri="{FF2B5EF4-FFF2-40B4-BE49-F238E27FC236}">
                  <a16:creationId xmlns:a16="http://schemas.microsoft.com/office/drawing/2014/main" id="{DD731171-55EA-15B6-402B-07E612EEE1D8}"/>
                </a:ext>
              </a:extLst>
            </p:cNvPr>
            <p:cNvSpPr/>
            <p:nvPr/>
          </p:nvSpPr>
          <p:spPr>
            <a:xfrm>
              <a:off x="-609600" y="0"/>
              <a:ext cx="12192000" cy="685800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6FB5B0B4-1472-838E-60AC-5B046AF67A6E}"/>
                </a:ext>
              </a:extLst>
            </p:cNvPr>
            <p:cNvSpPr/>
            <p:nvPr/>
          </p:nvSpPr>
          <p:spPr>
            <a:xfrm rot="5400000">
              <a:off x="11270968" y="500345"/>
              <a:ext cx="983226" cy="36036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EA3112BC-B660-C254-D894-1016569BC8C3}"/>
              </a:ext>
            </a:extLst>
          </p:cNvPr>
          <p:cNvSpPr/>
          <p:nvPr/>
        </p:nvSpPr>
        <p:spPr>
          <a:xfrm>
            <a:off x="729550" y="1271680"/>
            <a:ext cx="4357942" cy="3673956"/>
          </a:xfrm>
          <a:prstGeom prst="pentagon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  <a:ln w="9525" cap="flat" cmpd="sng" algn="ctr">
            <a:solidFill>
              <a:schemeClr val="accent2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BDD86A-767D-D9EF-F21B-ECC9ABC09FD8}"/>
              </a:ext>
            </a:extLst>
          </p:cNvPr>
          <p:cNvSpPr txBox="1"/>
          <p:nvPr/>
        </p:nvSpPr>
        <p:spPr>
          <a:xfrm>
            <a:off x="4148133" y="365125"/>
            <a:ext cx="4847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Первое задание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42F750A-6C9E-DD1B-90CF-BB4383F2150F}"/>
              </a:ext>
            </a:extLst>
          </p:cNvPr>
          <p:cNvGrpSpPr/>
          <p:nvPr/>
        </p:nvGrpSpPr>
        <p:grpSpPr>
          <a:xfrm>
            <a:off x="-11533248" y="0"/>
            <a:ext cx="12527790" cy="6858000"/>
            <a:chOff x="-592896" y="52541"/>
            <a:chExt cx="12527790" cy="6858000"/>
          </a:xfrm>
        </p:grpSpPr>
        <p:sp>
          <p:nvSpPr>
            <p:cNvPr id="15" name="Блок-схема: процесс 14">
              <a:extLst>
                <a:ext uri="{FF2B5EF4-FFF2-40B4-BE49-F238E27FC236}">
                  <a16:creationId xmlns:a16="http://schemas.microsoft.com/office/drawing/2014/main" id="{48BB2164-D55B-0105-2C1E-49A24E6ECA8E}"/>
                </a:ext>
              </a:extLst>
            </p:cNvPr>
            <p:cNvSpPr/>
            <p:nvPr/>
          </p:nvSpPr>
          <p:spPr>
            <a:xfrm>
              <a:off x="-592896" y="52541"/>
              <a:ext cx="12192000" cy="6858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Равнобедренный треугольник 15">
              <a:extLst>
                <a:ext uri="{FF2B5EF4-FFF2-40B4-BE49-F238E27FC236}">
                  <a16:creationId xmlns:a16="http://schemas.microsoft.com/office/drawing/2014/main" id="{D301D11D-AEE8-501F-F7E0-B240CD01FE8E}"/>
                </a:ext>
              </a:extLst>
            </p:cNvPr>
            <p:cNvSpPr/>
            <p:nvPr/>
          </p:nvSpPr>
          <p:spPr>
            <a:xfrm rot="5400000">
              <a:off x="11211974" y="578318"/>
              <a:ext cx="1101213" cy="344627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880268F-17C7-7437-612C-C823F4535671}"/>
              </a:ext>
            </a:extLst>
          </p:cNvPr>
          <p:cNvSpPr txBox="1"/>
          <p:nvPr/>
        </p:nvSpPr>
        <p:spPr>
          <a:xfrm>
            <a:off x="5177216" y="1342682"/>
            <a:ext cx="7014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Первое боевое задание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началось для Елены 28 октября 1941 года. Елена и три других девушки пошли в разведку в тыл врага, но попали в плен к гитлеровцам. После двухдневного пребывания в плену девушкам удалось убедить фашистов, что они не партизанки, а обычные девушки, которые шли домой. Девушек отпустили, и они вернулись к партизанам с собранными сведениями о враге. Вскоре было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второе задание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: группа из 9 человек под командованием Колесовой 18 суток вела разведку и минировала дороги. В январе 1942 года на территории Калужской области отряд, в котором был Колесова, вступил в бой с фашистами. Группа выполнила задачу и задержала врага. Елена вынесла с поля боя раненую подругу. Все участники боя был награждены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, Колесовой вручили орден Красного Знамени.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D241D-C402-5511-0DA4-20D0BD8B65CF}"/>
              </a:ext>
            </a:extLst>
          </p:cNvPr>
          <p:cNvSpPr txBox="1"/>
          <p:nvPr/>
        </p:nvSpPr>
        <p:spPr>
          <a:xfrm>
            <a:off x="-9825505" y="1336768"/>
            <a:ext cx="83408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В ночь на 1 мая 1942 года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женская диверсионно-партизанская группа из 11 девушек под командованием Е.Ф. Колесовой была сброшена на парашютах в Борисовском районе Минской области. При десантировании 3 девушки погибли, четвертая получила тяжелейшие травмы. Однако уже в первых числах мая группа начала боевые действия. Партизаны взрывали мосты, пускали под откосы воинские эшелоны с гитлеровцами и военной техникой, нападали на полицейские участки, уничтожали предателей Родины. Однажды Елена средь бела дня на глазах у часового подорвала рельсы и пустила под откос воинский эшелон с очень ценным грузом. Наконец фашисты узнали местонахождение лагеря диверсионно-партизанской группы и блокировали его. Деятельность партизан была сильно затруднена, и Елена Колесова увела группу глубоко в лес.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 боевом счету группы Елены Колесовой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- 4 пущенных под откос эшелона (и еще 7 - совместно с другими партизанскими группами и отрядами), 3 уничтоженных машины с немцами, 6 уничтоженных полицейских пунктов, до 30 убитых немцев и полицаев.</a:t>
            </a:r>
          </a:p>
        </p:txBody>
      </p:sp>
      <p:sp>
        <p:nvSpPr>
          <p:cNvPr id="28" name="Блок-схема: процесс 27">
            <a:extLst>
              <a:ext uri="{FF2B5EF4-FFF2-40B4-BE49-F238E27FC236}">
                <a16:creationId xmlns:a16="http://schemas.microsoft.com/office/drawing/2014/main" id="{AB88A1C0-7CC1-C5DD-A2F5-FADE7002C534}"/>
              </a:ext>
            </a:extLst>
          </p:cNvPr>
          <p:cNvSpPr/>
          <p:nvPr/>
        </p:nvSpPr>
        <p:spPr>
          <a:xfrm>
            <a:off x="-12964903" y="111195"/>
            <a:ext cx="3964518" cy="6572035"/>
          </a:xfrm>
          <a:prstGeom prst="flowChartProcess">
            <a:avLst/>
          </a:prstGeom>
          <a:blipFill dpi="0" rotWithShape="1">
            <a:blip r:embed="rId4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75AC7BCD-CCF5-1ED5-658F-AA6DFA2A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38" b="97949" l="10000" r="90000">
                        <a14:foregroundMark x1="54000" y1="11218" x2="55200" y2="12183"/>
                        <a14:foregroundMark x1="54600" y1="8323" x2="53800" y2="7238"/>
                        <a14:foregroundMark x1="59200" y1="30760" x2="70600" y2="39324"/>
                        <a14:foregroundMark x1="70600" y1="39324" x2="70000" y2="39686"/>
                        <a14:foregroundMark x1="35800" y1="86972" x2="42200" y2="96502"/>
                        <a14:foregroundMark x1="42200" y1="96502" x2="57000" y2="89988"/>
                        <a14:foregroundMark x1="57000" y1="89988" x2="60800" y2="82630"/>
                        <a14:foregroundMark x1="80000" y1="92039" x2="64000" y2="99156"/>
                        <a14:foregroundMark x1="64000" y1="99156" x2="29200" y2="97949"/>
                        <a14:foregroundMark x1="29200" y1="97949" x2="29200" y2="93124"/>
                        <a14:foregroundMark x1="25600" y1="33534" x2="29800" y2="27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9095" y="111196"/>
            <a:ext cx="3964519" cy="65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21EC837-F1F9-66C0-BD4E-CD4954DF1CAE}"/>
              </a:ext>
            </a:extLst>
          </p:cNvPr>
          <p:cNvSpPr txBox="1"/>
          <p:nvPr/>
        </p:nvSpPr>
        <p:spPr>
          <a:xfrm>
            <a:off x="-7459930" y="339261"/>
            <a:ext cx="12959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Боевые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265840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роцесс 22">
            <a:extLst>
              <a:ext uri="{FF2B5EF4-FFF2-40B4-BE49-F238E27FC236}">
                <a16:creationId xmlns:a16="http://schemas.microsoft.com/office/drawing/2014/main" id="{0BBDECD3-4DC0-EE61-B964-120A1E7F6EE0}"/>
              </a:ext>
            </a:extLst>
          </p:cNvPr>
          <p:cNvSpPr/>
          <p:nvPr/>
        </p:nvSpPr>
        <p:spPr>
          <a:xfrm>
            <a:off x="43443" y="285965"/>
            <a:ext cx="3964518" cy="6572035"/>
          </a:xfrm>
          <a:prstGeom prst="flowChartProcess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41C19-B04B-9B2E-0F41-6BC89D66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37FC3-A497-C8B2-2C4D-5BFC29DE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BDA84B2-CF2D-DBF7-ECAD-BE5E760CED89}"/>
              </a:ext>
            </a:extLst>
          </p:cNvPr>
          <p:cNvGrpSpPr/>
          <p:nvPr/>
        </p:nvGrpSpPr>
        <p:grpSpPr>
          <a:xfrm>
            <a:off x="232534" y="0"/>
            <a:ext cx="12552362" cy="6858000"/>
            <a:chOff x="-609600" y="0"/>
            <a:chExt cx="12552362" cy="6858000"/>
          </a:xfrm>
        </p:grpSpPr>
        <p:sp>
          <p:nvSpPr>
            <p:cNvPr id="5" name="Блок-схема: процесс 4">
              <a:extLst>
                <a:ext uri="{FF2B5EF4-FFF2-40B4-BE49-F238E27FC236}">
                  <a16:creationId xmlns:a16="http://schemas.microsoft.com/office/drawing/2014/main" id="{581CBEEF-D426-D267-76A5-A6DDB0662E12}"/>
                </a:ext>
              </a:extLst>
            </p:cNvPr>
            <p:cNvSpPr/>
            <p:nvPr/>
          </p:nvSpPr>
          <p:spPr>
            <a:xfrm>
              <a:off x="-609600" y="0"/>
              <a:ext cx="12192000" cy="685800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A7D97E5A-9F29-A45A-90A8-77CB4E471450}"/>
                </a:ext>
              </a:extLst>
            </p:cNvPr>
            <p:cNvSpPr/>
            <p:nvPr/>
          </p:nvSpPr>
          <p:spPr>
            <a:xfrm rot="5400000">
              <a:off x="11270968" y="500345"/>
              <a:ext cx="983226" cy="36036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E2A348-89FC-5533-DA60-FBB673F71714}"/>
              </a:ext>
            </a:extLst>
          </p:cNvPr>
          <p:cNvGrpSpPr/>
          <p:nvPr/>
        </p:nvGrpSpPr>
        <p:grpSpPr>
          <a:xfrm>
            <a:off x="-54151" y="0"/>
            <a:ext cx="12658866" cy="6858000"/>
            <a:chOff x="-592896" y="52541"/>
            <a:chExt cx="12527790" cy="6858000"/>
          </a:xfrm>
        </p:grpSpPr>
        <p:sp>
          <p:nvSpPr>
            <p:cNvPr id="8" name="Блок-схема: процесс 7">
              <a:extLst>
                <a:ext uri="{FF2B5EF4-FFF2-40B4-BE49-F238E27FC236}">
                  <a16:creationId xmlns:a16="http://schemas.microsoft.com/office/drawing/2014/main" id="{232E3562-5226-EFA9-30E3-5DC6593E945C}"/>
                </a:ext>
              </a:extLst>
            </p:cNvPr>
            <p:cNvSpPr/>
            <p:nvPr/>
          </p:nvSpPr>
          <p:spPr>
            <a:xfrm>
              <a:off x="-592896" y="52541"/>
              <a:ext cx="12192000" cy="6858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2A2329DA-541F-8FF0-D95F-94DB97C59A8B}"/>
                </a:ext>
              </a:extLst>
            </p:cNvPr>
            <p:cNvSpPr/>
            <p:nvPr/>
          </p:nvSpPr>
          <p:spPr>
            <a:xfrm rot="5400000">
              <a:off x="11211974" y="578318"/>
              <a:ext cx="1101213" cy="344627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EF6138-BA44-8BCB-A220-DC158FE161C7}"/>
              </a:ext>
            </a:extLst>
          </p:cNvPr>
          <p:cNvSpPr txBox="1"/>
          <p:nvPr/>
        </p:nvSpPr>
        <p:spPr>
          <a:xfrm>
            <a:off x="3688177" y="1411257"/>
            <a:ext cx="83971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В ночь на 1 мая 1942 года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женская диверсионно-партизанская группа из 11 девушек под командованием Е.Ф. Колесовой была сброшена на парашютах в Борисовском районе Минской области. При десантировании 3 девушки погибли, четвертая получила тяжелейшие травмы. Однако уже в первых числах мая группа начала боевые действия. Партизаны взрывали мосты, пускали под откосы воинские эшелоны с гитлеровцами и военной техникой, нападали на полицейские участки, уничтожали предателей Родины. Однажды Елена средь бела дня на глазах у часового подорвала рельсы и пустила под откос воинский эшелон с очень ценным грузом. Наконец фашисты узнали местонахождение лагеря диверсионно-партизанской группы и блокировали его. Деятельность партизан была сильно затруднена, и Елена Колесова увела группу глубоко в лес.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 боевом счету группы Елены Колесовой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- 4 пущенных под откос эшелона (и еще 7 - совместно с другими партизанскими группами и отрядами), 3 уничтоженных машины с немцами, 6 уничтоженных полицейских пунктов, до 30 убитых немцев и полицаев.</a:t>
            </a:r>
          </a:p>
        </p:txBody>
      </p:sp>
      <p:sp>
        <p:nvSpPr>
          <p:cNvPr id="26" name="Блок-схема: процесс 25">
            <a:extLst>
              <a:ext uri="{FF2B5EF4-FFF2-40B4-BE49-F238E27FC236}">
                <a16:creationId xmlns:a16="http://schemas.microsoft.com/office/drawing/2014/main" id="{8D1331D1-6BAD-7FA9-A849-74028D49BE2B}"/>
              </a:ext>
            </a:extLst>
          </p:cNvPr>
          <p:cNvSpPr/>
          <p:nvPr/>
        </p:nvSpPr>
        <p:spPr>
          <a:xfrm>
            <a:off x="-21903" y="285965"/>
            <a:ext cx="3964518" cy="6572035"/>
          </a:xfrm>
          <a:prstGeom prst="flowChartProcess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0A63D15-E9EE-0E36-635A-11E99E57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8" b="97949" l="10000" r="90000">
                        <a14:foregroundMark x1="54000" y1="11218" x2="55200" y2="12183"/>
                        <a14:foregroundMark x1="54600" y1="8323" x2="53800" y2="7238"/>
                        <a14:foregroundMark x1="59200" y1="30760" x2="70600" y2="39324"/>
                        <a14:foregroundMark x1="70600" y1="39324" x2="70000" y2="39686"/>
                        <a14:foregroundMark x1="35800" y1="86972" x2="42200" y2="96502"/>
                        <a14:foregroundMark x1="42200" y1="96502" x2="57000" y2="89988"/>
                        <a14:foregroundMark x1="57000" y1="89988" x2="60800" y2="82630"/>
                        <a14:foregroundMark x1="80000" y1="92039" x2="64000" y2="99156"/>
                        <a14:foregroundMark x1="64000" y1="99156" x2="29200" y2="97949"/>
                        <a14:foregroundMark x1="29200" y1="97949" x2="29200" y2="93124"/>
                        <a14:foregroundMark x1="25600" y1="33534" x2="29800" y2="27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" y="285965"/>
            <a:ext cx="3964519" cy="65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F1301BF-230F-08BC-C00E-B7DD75B2F7FE}"/>
              </a:ext>
            </a:extLst>
          </p:cNvPr>
          <p:cNvSpPr txBox="1"/>
          <p:nvPr/>
        </p:nvSpPr>
        <p:spPr>
          <a:xfrm>
            <a:off x="4087205" y="285965"/>
            <a:ext cx="9992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Боевые действия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FD43B6-3381-733C-3C8D-511FE062181A}"/>
              </a:ext>
            </a:extLst>
          </p:cNvPr>
          <p:cNvSpPr txBox="1"/>
          <p:nvPr/>
        </p:nvSpPr>
        <p:spPr>
          <a:xfrm>
            <a:off x="12871078" y="254502"/>
            <a:ext cx="7147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Смертельное ранение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23E8C1-F12E-07CF-9EB1-F2CAF7DB8703}"/>
              </a:ext>
            </a:extLst>
          </p:cNvPr>
          <p:cNvSpPr txBox="1"/>
          <p:nvPr/>
        </p:nvSpPr>
        <p:spPr>
          <a:xfrm>
            <a:off x="12604715" y="1396181"/>
            <a:ext cx="52972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11 сентября 1942 года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началась операция по уничтожению фашистского гарнизона сильно укрепленной деревни Выдрицы Крупского района Минской области. В этой операции активное участие принимала и группа Елены Колесовой. Операция прошла успешно. Вражеский гарнизон разгромили. Но в этом бою Елена была смертельно ранена.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Последними ее словами были: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«Как тяжело помирать, зная, что так мало сделано. Берегите моих девушек и похороните меня в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Миговщине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, там, где наши лежат. Прощайте...»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D9BE70-8D7C-503E-F9FE-9ACA90C6E8E9}"/>
              </a:ext>
            </a:extLst>
          </p:cNvPr>
          <p:cNvSpPr txBox="1"/>
          <p:nvPr/>
        </p:nvSpPr>
        <p:spPr>
          <a:xfrm>
            <a:off x="12558847" y="4811999"/>
            <a:ext cx="7649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Похоронена в братской могиле партизан в деревне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Миговщина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Минской области. После войны перезахоронена в поселке городского типа Крупки Минской области Белоруссии. Елене Колесовой было 22 год.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В Москве есть улица названная в честь Елены Колесовой </a:t>
            </a:r>
            <a:endParaRPr lang="ru-RU" dirty="0"/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8E963C5F-BB8E-70BD-4C74-1AF9DAA9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012" y="1411257"/>
            <a:ext cx="3376169" cy="23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10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C36ABED3-9320-D279-323E-C935BBC54318}"/>
              </a:ext>
            </a:extLst>
          </p:cNvPr>
          <p:cNvSpPr/>
          <p:nvPr/>
        </p:nvSpPr>
        <p:spPr>
          <a:xfrm>
            <a:off x="-581332" y="5562716"/>
            <a:ext cx="1769359" cy="175176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02032-83E1-DD63-7399-4F3550E2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483" y="97115"/>
            <a:ext cx="5057827" cy="319445"/>
          </a:xfrm>
        </p:spPr>
        <p:txBody>
          <a:bodyPr>
            <a:normAutofit fontScale="90000"/>
          </a:bodyPr>
          <a:lstStyle/>
          <a:p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5D031-5E1E-62BB-D8ED-1ABFA883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0" y="3576319"/>
            <a:ext cx="5745480" cy="2600643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D5E2903-0999-CF07-A333-15A0BA85D595}"/>
              </a:ext>
            </a:extLst>
          </p:cNvPr>
          <p:cNvGrpSpPr/>
          <p:nvPr/>
        </p:nvGrpSpPr>
        <p:grpSpPr>
          <a:xfrm>
            <a:off x="-12658866" y="0"/>
            <a:ext cx="12658866" cy="6858000"/>
            <a:chOff x="-592896" y="52541"/>
            <a:chExt cx="12527790" cy="6858000"/>
          </a:xfrm>
        </p:grpSpPr>
        <p:sp>
          <p:nvSpPr>
            <p:cNvPr id="12" name="Блок-схема: процесс 11">
              <a:extLst>
                <a:ext uri="{FF2B5EF4-FFF2-40B4-BE49-F238E27FC236}">
                  <a16:creationId xmlns:a16="http://schemas.microsoft.com/office/drawing/2014/main" id="{6CC2B436-B99F-EEB6-A032-533A839A2691}"/>
                </a:ext>
              </a:extLst>
            </p:cNvPr>
            <p:cNvSpPr/>
            <p:nvPr/>
          </p:nvSpPr>
          <p:spPr>
            <a:xfrm>
              <a:off x="-592896" y="52541"/>
              <a:ext cx="12192000" cy="6858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D50ED9E0-83A6-67BB-EEDC-94E56BFB9097}"/>
                </a:ext>
              </a:extLst>
            </p:cNvPr>
            <p:cNvSpPr/>
            <p:nvPr/>
          </p:nvSpPr>
          <p:spPr>
            <a:xfrm rot="5400000">
              <a:off x="11211974" y="578318"/>
              <a:ext cx="1101213" cy="344627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0EA8B2F-50A4-1F3A-19A6-47202394FE06}"/>
              </a:ext>
            </a:extLst>
          </p:cNvPr>
          <p:cNvSpPr txBox="1"/>
          <p:nvPr/>
        </p:nvSpPr>
        <p:spPr>
          <a:xfrm>
            <a:off x="-10386691" y="1171325"/>
            <a:ext cx="83641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В ночь на 1 мая 1942 года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женская диверсионно-партизанская группа из 11 девушек под командованием Е.Ф. Колесовой была сброшена на парашютах в Борисовском районе Минской области. При десантировании 3 девушки погибли, четвертая получила тяжелейшие травмы. Однако уже в первых числах мая группа начала боевые действия. Партизаны взрывали мосты, пускали под откосы воинские эшелоны с гитлеровцами и военной техникой, нападали на полицейские участки, уничтожали предателей Родины. Однажды Елена средь бела дня на глазах у часового подорвала рельсы и пустила под откос воинский эшелон с очень ценным грузом. Наконец фашисты узнали местонахождение лагеря диверсионно-партизанской группы и блокировали его. Деятельность партизан была сильно затруднена, и Елена Колесова увела группу глубоко в лес.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 боевом счету группы Елены Колесовой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- 4 пущенных под откос эшелона (и еще 7 - совместно с другими партизанскими группами и отрядами), 3 уничтоженных машины с немцами, 6 уничтоженных полицейских пунктов, до 30 убитых немцев и полицаев.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82327-716D-F115-063E-0812760003E3}"/>
              </a:ext>
            </a:extLst>
          </p:cNvPr>
          <p:cNvSpPr txBox="1"/>
          <p:nvPr/>
        </p:nvSpPr>
        <p:spPr>
          <a:xfrm>
            <a:off x="-7200900" y="575231"/>
            <a:ext cx="1244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ahnschrift Light" panose="020B0502040204020203" pitchFamily="34" charset="0"/>
              </a:rPr>
              <a:t>Боевые действия</a:t>
            </a:r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BEB15D77-BD62-C142-CDF7-9605D77F7AD6}"/>
              </a:ext>
            </a:extLst>
          </p:cNvPr>
          <p:cNvSpPr/>
          <p:nvPr/>
        </p:nvSpPr>
        <p:spPr>
          <a:xfrm>
            <a:off x="0" y="285965"/>
            <a:ext cx="3964518" cy="6572035"/>
          </a:xfrm>
          <a:prstGeom prst="flowChartProcess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2B424-C250-E5FD-CD64-F56CC6A6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8" b="97949" l="10000" r="90000">
                        <a14:foregroundMark x1="54000" y1="11218" x2="55200" y2="12183"/>
                        <a14:foregroundMark x1="54600" y1="8323" x2="53800" y2="7238"/>
                        <a14:foregroundMark x1="59200" y1="30760" x2="70600" y2="39324"/>
                        <a14:foregroundMark x1="70600" y1="39324" x2="70000" y2="39686"/>
                        <a14:foregroundMark x1="35800" y1="86972" x2="42200" y2="96502"/>
                        <a14:foregroundMark x1="42200" y1="96502" x2="57000" y2="89988"/>
                        <a14:foregroundMark x1="57000" y1="89988" x2="60800" y2="82630"/>
                        <a14:foregroundMark x1="80000" y1="92039" x2="64000" y2="99156"/>
                        <a14:foregroundMark x1="64000" y1="99156" x2="29200" y2="97949"/>
                        <a14:foregroundMark x1="29200" y1="97949" x2="29200" y2="93124"/>
                        <a14:foregroundMark x1="25600" y1="33534" x2="29800" y2="27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0" y="1401040"/>
            <a:ext cx="3291860" cy="5456960"/>
          </a:xfrm>
          <a:prstGeom prst="rect">
            <a:avLst/>
          </a:prstGeom>
          <a:noFill/>
          <a:effectLst>
            <a:outerShdw blurRad="50800" dist="50800" dir="5400000" sx="102000" sy="102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B851407-875C-0F2F-6B4F-261A31B6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94" y="1288297"/>
            <a:ext cx="3376169" cy="23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473A08-EEDF-8F34-BA1B-7BF5E443D2DB}"/>
              </a:ext>
            </a:extLst>
          </p:cNvPr>
          <p:cNvSpPr txBox="1"/>
          <p:nvPr/>
        </p:nvSpPr>
        <p:spPr>
          <a:xfrm>
            <a:off x="2818309" y="313369"/>
            <a:ext cx="1244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Смертельное ранение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CBCA62-5A2D-EE97-52BF-F8D93F03EC73}"/>
              </a:ext>
            </a:extLst>
          </p:cNvPr>
          <p:cNvSpPr txBox="1"/>
          <p:nvPr/>
        </p:nvSpPr>
        <p:spPr>
          <a:xfrm>
            <a:off x="3264383" y="1231806"/>
            <a:ext cx="52942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11 сентября 1942 года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началась операция по уничтожению фашистского гарнизона сильно укрепленной деревни Выдрицы Крупского района Минской области. В этой операции активное участие принимала и группа Елены Колесовой. Операция прошла успешно. Вражеский гарнизон разгромили. Но в этом бою Елена была смертельно ранена.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Последними ее словами были: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«Как тяжело помирать, зная, что так мало сделано. Берегите моих девушек и похороните меня в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Миговщине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, там, где наши лежат. Прощайте...»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                         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AB12CE-343C-6AD3-2006-72AE882ED5FF}"/>
              </a:ext>
            </a:extLst>
          </p:cNvPr>
          <p:cNvSpPr txBox="1"/>
          <p:nvPr/>
        </p:nvSpPr>
        <p:spPr>
          <a:xfrm>
            <a:off x="3291860" y="4728608"/>
            <a:ext cx="77723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Похоронена в братской могиле партизан в деревне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Миговщина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Минской области. После войны перезахоронена в поселке городского типа Крупки Минской области Белоруссии. Елене Колесовой было 22 год.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В Москве есть улица названная в честь Елены Колесовой                                               </a:t>
            </a:r>
            <a:r>
              <a:rPr lang="ru-RU" dirty="0"/>
              <a:t>                                                 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D0F4D504-101F-CBD4-46F6-06C8055A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56" b="90111" l="9899" r="89957">
                        <a14:foregroundMark x1="38295" y1="66778" x2="40896" y2="71889"/>
                        <a14:foregroundMark x1="59754" y1="89667" x2="59104" y2="89667"/>
                        <a14:foregroundMark x1="59465" y1="90333" x2="57587" y2="86778"/>
                        <a14:foregroundMark x1="40535" y1="71000" x2="41185" y2="71889"/>
                        <a14:foregroundMark x1="41474" y1="72222" x2="41691" y2="74444"/>
                        <a14:foregroundMark x1="41185" y1="73778" x2="38512" y2="68222"/>
                        <a14:foregroundMark x1="38512" y1="68222" x2="38512" y2="68111"/>
                        <a14:foregroundMark x1="40710" y1="32971" x2="39812" y2="36222"/>
                        <a14:foregroundMark x1="41040" y1="31778" x2="41943" y2="28509"/>
                        <a14:foregroundMark x1="39234" y1="13000" x2="44798" y2="8889"/>
                        <a14:foregroundMark x1="44798" y1="8889" x2="51806" y2="9556"/>
                        <a14:foregroundMark x1="51806" y1="9556" x2="57153" y2="9444"/>
                        <a14:foregroundMark x1="57153" y1="9444" x2="61922" y2="10556"/>
                        <a14:foregroundMark x1="61922" y1="10556" x2="63801" y2="14222"/>
                        <a14:foregroundMark x1="64234" y1="13667" x2="56864" y2="11333"/>
                        <a14:foregroundMark x1="56864" y1="11333" x2="52673" y2="12444"/>
                        <a14:foregroundMark x1="41040" y1="8556" x2="39668" y2="13444"/>
                        <a14:backgroundMark x1="39162" y1="31889" x2="37645" y2="36667"/>
                        <a14:backgroundMark x1="50795" y1="88111" x2="51301" y2="87556"/>
                        <a14:backgroundMark x1="51879" y1="87889" x2="53107" y2="87000"/>
                        <a14:backgroundMark x1="50795" y1="88444" x2="54913" y2="92333"/>
                        <a14:backgroundMark x1="53251" y1="91778" x2="50795" y2="92889"/>
                        <a14:backgroundMark x1="51879" y1="89000" x2="4898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0" y="6080186"/>
            <a:ext cx="905574" cy="588902"/>
          </a:xfrm>
          <a:prstGeom prst="rect">
            <a:avLst/>
          </a:prstGeom>
          <a:noFill/>
          <a:effectLst>
            <a:outerShdw blurRad="342900" dist="50800" dir="9360000" sx="113000" sy="113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DDD8C9-A6E6-B1FE-D163-2976CD10FA1D}"/>
              </a:ext>
            </a:extLst>
          </p:cNvPr>
          <p:cNvSpPr txBox="1"/>
          <p:nvPr/>
        </p:nvSpPr>
        <p:spPr>
          <a:xfrm>
            <a:off x="-7020560" y="370930"/>
            <a:ext cx="14041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Герой Советского Союза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A45896-2B96-B178-4E52-135A01A6F971}"/>
              </a:ext>
            </a:extLst>
          </p:cNvPr>
          <p:cNvSpPr txBox="1"/>
          <p:nvPr/>
        </p:nvSpPr>
        <p:spPr>
          <a:xfrm>
            <a:off x="-12149451" y="1171325"/>
            <a:ext cx="51288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Звание Героя Советского Союза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Колесовой Елене Федоровне присвоено посмертно Указом Президиума Верховного Совета СССР от 21 ноября 1944 года - за образцовое выполнение боевого задания в тылу противника.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Награждена орденами Ленина (посмертно), Красного Знамени, Красной Звезды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47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527D-657F-616C-5A02-4AD13DAC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1760" y="1705873"/>
            <a:ext cx="4938386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D9242-D7EA-9C8B-3C69-FA118522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3826564"/>
            <a:ext cx="6056243" cy="1833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8CB6A-821C-BF76-6DC5-0950DE1A29C1}"/>
              </a:ext>
            </a:extLst>
          </p:cNvPr>
          <p:cNvSpPr txBox="1"/>
          <p:nvPr/>
        </p:nvSpPr>
        <p:spPr>
          <a:xfrm>
            <a:off x="3903980" y="341601"/>
            <a:ext cx="7868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Герой Советского Союза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2DC70-9385-1A0E-8090-8AEE88A1A221}"/>
              </a:ext>
            </a:extLst>
          </p:cNvPr>
          <p:cNvSpPr txBox="1"/>
          <p:nvPr/>
        </p:nvSpPr>
        <p:spPr>
          <a:xfrm>
            <a:off x="6096000" y="1451777"/>
            <a:ext cx="5148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886436A-3926-EB04-B74F-CCA6D4909B1A}"/>
              </a:ext>
            </a:extLst>
          </p:cNvPr>
          <p:cNvSpPr/>
          <p:nvPr/>
        </p:nvSpPr>
        <p:spPr>
          <a:xfrm>
            <a:off x="-1611713" y="1451777"/>
            <a:ext cx="7172960" cy="673544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C9712AF-5829-611B-A6B9-95E8ABD9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56" b="90111" l="9899" r="89957">
                        <a14:foregroundMark x1="38295" y1="66778" x2="40896" y2="71889"/>
                        <a14:foregroundMark x1="59754" y1="89667" x2="59104" y2="89667"/>
                        <a14:foregroundMark x1="59465" y1="90333" x2="57587" y2="86778"/>
                        <a14:foregroundMark x1="40535" y1="71000" x2="41185" y2="71889"/>
                        <a14:foregroundMark x1="41474" y1="72222" x2="41691" y2="74444"/>
                        <a14:foregroundMark x1="41185" y1="73778" x2="38512" y2="68222"/>
                        <a14:foregroundMark x1="38512" y1="68222" x2="38512" y2="68111"/>
                        <a14:foregroundMark x1="40710" y1="32971" x2="39812" y2="36222"/>
                        <a14:foregroundMark x1="41040" y1="31778" x2="41943" y2="28509"/>
                        <a14:foregroundMark x1="39234" y1="13000" x2="44798" y2="8889"/>
                        <a14:foregroundMark x1="44798" y1="8889" x2="51806" y2="9556"/>
                        <a14:foregroundMark x1="51806" y1="9556" x2="57153" y2="9444"/>
                        <a14:foregroundMark x1="57153" y1="9444" x2="61922" y2="10556"/>
                        <a14:foregroundMark x1="61922" y1="10556" x2="63801" y2="14222"/>
                        <a14:foregroundMark x1="64234" y1="13667" x2="56864" y2="11333"/>
                        <a14:foregroundMark x1="56864" y1="11333" x2="52673" y2="12444"/>
                        <a14:foregroundMark x1="41040" y1="8556" x2="39668" y2="13444"/>
                        <a14:backgroundMark x1="39162" y1="31889" x2="37645" y2="36667"/>
                        <a14:backgroundMark x1="50795" y1="88111" x2="51301" y2="87556"/>
                        <a14:backgroundMark x1="51879" y1="87889" x2="53107" y2="87000"/>
                        <a14:backgroundMark x1="50795" y1="88444" x2="54913" y2="92333"/>
                        <a14:backgroundMark x1="53251" y1="91778" x2="50795" y2="92889"/>
                        <a14:backgroundMark x1="51879" y1="89000" x2="4898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170" y="2368654"/>
            <a:ext cx="6574830" cy="4275668"/>
          </a:xfrm>
          <a:prstGeom prst="rect">
            <a:avLst/>
          </a:prstGeom>
          <a:noFill/>
          <a:effectLst>
            <a:outerShdw blurRad="342900" dist="50800" dir="9360000" sx="113000" sy="113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407EEE-E737-9428-0AA3-E7EF9B760758}"/>
              </a:ext>
            </a:extLst>
          </p:cNvPr>
          <p:cNvSpPr txBox="1"/>
          <p:nvPr/>
        </p:nvSpPr>
        <p:spPr>
          <a:xfrm>
            <a:off x="12321331" y="188913"/>
            <a:ext cx="7167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Смертельное ранение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B3973F-7570-A1C9-70CE-ECBED171085F}"/>
              </a:ext>
            </a:extLst>
          </p:cNvPr>
          <p:cNvSpPr txBox="1"/>
          <p:nvPr/>
        </p:nvSpPr>
        <p:spPr>
          <a:xfrm>
            <a:off x="6051200" y="1636443"/>
            <a:ext cx="51485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Звание Героя Советского Союза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Колесовой Елене Федоровне присвоено посмертно Указом Президиума Верховного Совета СССР от 21 ноября 1944 года - за образцовое выполнение боевого задания в тылу противника.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Награждена орденами Ленина (посмертно), Красного Знамени, Красной Звезды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6DA33B-A44C-B266-5530-F15C8EB95C93}"/>
              </a:ext>
            </a:extLst>
          </p:cNvPr>
          <p:cNvSpPr txBox="1"/>
          <p:nvPr/>
        </p:nvSpPr>
        <p:spPr>
          <a:xfrm>
            <a:off x="12415520" y="1111042"/>
            <a:ext cx="52933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11 сентября 1942 года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началась операция по уничтожению фашистского гарнизона сильно укрепленной деревни Выдрицы Крупского района Минской области. В этой операции активное участие принимала и группа Елены Колесовой. Операция прошла успешно. Вражеский гарнизон разгромили. Но в этом бою Елена была смертельно ранена.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Последними ее словами были: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«Как тяжело помирать, зная, что так мало сделано. Берегите моих девушек и похороните меня в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Миговщине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, там, где наши лежат. Прощайте...»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                                 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738640-151A-9E29-CC5B-2B11BF215E1C}"/>
              </a:ext>
            </a:extLst>
          </p:cNvPr>
          <p:cNvSpPr txBox="1"/>
          <p:nvPr/>
        </p:nvSpPr>
        <p:spPr>
          <a:xfrm>
            <a:off x="12415520" y="4506488"/>
            <a:ext cx="7658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Похоронена в братской могиле партизан в деревне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Миговщина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Минской области. После войны перезахоронена в поселке городского типа Крупки Минской области Белоруссии. Елене Колесовой было 22 год.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  В Москве есть улица названная в честь Елены Колесовой                                               </a:t>
            </a:r>
            <a:r>
              <a:rPr lang="ru-RU" dirty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26148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A1DF83-F4BD-CCFD-8E16-68562480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3006255"/>
            <a:ext cx="7175614" cy="67427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BD637-1BB4-DC99-D8E8-D8DAB29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875" y="675735"/>
            <a:ext cx="4705864" cy="13255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В здании школы №1231 им. В. Д. Поленова имеется стенд в память о Елене Колесовой. Также на 9 мая в школе проводятся разные мероприятия и выставки связанные с ней.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69353B-12B2-2584-F3C7-5C62E6A83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17" y="1218068"/>
            <a:ext cx="5895818" cy="442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2EC6E-3FB6-5EEA-E961-2CE47C91F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67" y="3060511"/>
            <a:ext cx="4421864" cy="331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9139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1869</Words>
  <Application>Microsoft Office PowerPoint</Application>
  <PresentationFormat>Широкоэкранный</PresentationFormat>
  <Paragraphs>54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Light</vt:lpstr>
      <vt:lpstr>Calibri</vt:lpstr>
      <vt:lpstr>Calibri Light</vt:lpstr>
      <vt:lpstr>Тема Office</vt:lpstr>
      <vt:lpstr>Колесова</vt:lpstr>
      <vt:lpstr>Колесова</vt:lpstr>
      <vt:lpstr>Колесова</vt:lpstr>
      <vt:lpstr>Колесова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В здании школы №1231 им. В. Д. Поленова имеется стенд в память о Елене Колесовой. Также на 9 мая в школе проводятся разные мероприятия и выставки связанные с ней.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Колесова</dc:title>
  <dc:creator>Ирина М.</dc:creator>
  <cp:lastModifiedBy>Ирина М.</cp:lastModifiedBy>
  <cp:revision>2</cp:revision>
  <dcterms:created xsi:type="dcterms:W3CDTF">2024-04-17T17:04:55Z</dcterms:created>
  <dcterms:modified xsi:type="dcterms:W3CDTF">2024-04-17T21:27:04Z</dcterms:modified>
</cp:coreProperties>
</file>